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8" r:id="rId1"/>
  </p:sldMasterIdLst>
  <p:notesMasterIdLst>
    <p:notesMasterId r:id="rId41"/>
  </p:notesMasterIdLst>
  <p:sldIdLst>
    <p:sldId id="290" r:id="rId2"/>
    <p:sldId id="307" r:id="rId3"/>
    <p:sldId id="276" r:id="rId4"/>
    <p:sldId id="277" r:id="rId5"/>
    <p:sldId id="279" r:id="rId6"/>
    <p:sldId id="278" r:id="rId7"/>
    <p:sldId id="295" r:id="rId8"/>
    <p:sldId id="280" r:id="rId9"/>
    <p:sldId id="322" r:id="rId10"/>
    <p:sldId id="321" r:id="rId11"/>
    <p:sldId id="296" r:id="rId12"/>
    <p:sldId id="331" r:id="rId13"/>
    <p:sldId id="303" r:id="rId14"/>
    <p:sldId id="284" r:id="rId15"/>
    <p:sldId id="286" r:id="rId16"/>
    <p:sldId id="328" r:id="rId17"/>
    <p:sldId id="308" r:id="rId18"/>
    <p:sldId id="309" r:id="rId19"/>
    <p:sldId id="317" r:id="rId20"/>
    <p:sldId id="311" r:id="rId21"/>
    <p:sldId id="312" r:id="rId22"/>
    <p:sldId id="313" r:id="rId23"/>
    <p:sldId id="314" r:id="rId24"/>
    <p:sldId id="257" r:id="rId25"/>
    <p:sldId id="258" r:id="rId26"/>
    <p:sldId id="263" r:id="rId27"/>
    <p:sldId id="262" r:id="rId28"/>
    <p:sldId id="300" r:id="rId29"/>
    <p:sldId id="318" r:id="rId30"/>
    <p:sldId id="301" r:id="rId31"/>
    <p:sldId id="305" r:id="rId32"/>
    <p:sldId id="304" r:id="rId33"/>
    <p:sldId id="306" r:id="rId34"/>
    <p:sldId id="272" r:id="rId35"/>
    <p:sldId id="319" r:id="rId36"/>
    <p:sldId id="320" r:id="rId37"/>
    <p:sldId id="316" r:id="rId38"/>
    <p:sldId id="329" r:id="rId39"/>
    <p:sldId id="33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1A3901-4B7D-1E4D-8583-A20BB32B5E6F}">
          <p14:sldIdLst>
            <p14:sldId id="290"/>
          </p14:sldIdLst>
        </p14:section>
        <p14:section name="Motivation" id="{24824FCE-6B5C-7D4F-A0E3-C125144F7188}">
          <p14:sldIdLst>
            <p14:sldId id="307"/>
          </p14:sldIdLst>
        </p14:section>
        <p14:section name="Neutrinos" id="{A86DA3C0-F0BC-E54B-B2DF-65D39DB0B8E4}">
          <p14:sldIdLst>
            <p14:sldId id="276"/>
            <p14:sldId id="277"/>
            <p14:sldId id="279"/>
            <p14:sldId id="278"/>
            <p14:sldId id="295"/>
          </p14:sldIdLst>
        </p14:section>
        <p14:section name="Sterile Neutrinos" id="{91EF9199-1546-B64B-877D-6AF839F68BFD}">
          <p14:sldIdLst>
            <p14:sldId id="280"/>
            <p14:sldId id="322"/>
          </p14:sldIdLst>
        </p14:section>
        <p14:section name="Lagrangian" id="{69A53547-2507-3A4D-94A2-00ECA1D16692}">
          <p14:sldIdLst>
            <p14:sldId id="321"/>
            <p14:sldId id="296"/>
            <p14:sldId id="331"/>
          </p14:sldIdLst>
        </p14:section>
        <p14:section name="Seesaw" id="{B13EC515-12BC-C347-9FAB-4089FE993C11}">
          <p14:sldIdLst>
            <p14:sldId id="303"/>
            <p14:sldId id="284"/>
            <p14:sldId id="286"/>
          </p14:sldIdLst>
        </p14:section>
        <p14:section name="Production Mechanisms" id="{998F9707-512A-9447-AEF4-90E78D79DEAC}">
          <p14:sldIdLst>
            <p14:sldId id="328"/>
            <p14:sldId id="308"/>
          </p14:sldIdLst>
        </p14:section>
        <p14:section name="Freeze-in" id="{E297EC4A-6E81-0E47-99D5-D07358E143E5}">
          <p14:sldIdLst>
            <p14:sldId id="309"/>
          </p14:sldIdLst>
        </p14:section>
        <p14:section name="Non-resonant production" id="{202B311C-8CFB-B442-8B42-8EFBCC54E9F0}">
          <p14:sldIdLst>
            <p14:sldId id="317"/>
            <p14:sldId id="311"/>
          </p14:sldIdLst>
        </p14:section>
        <p14:section name="Resonant production" id="{2F6E657C-2D7C-5B44-9D64-440DA04A6831}">
          <p14:sldIdLst>
            <p14:sldId id="312"/>
          </p14:sldIdLst>
        </p14:section>
        <p14:section name="New Gauge Interactions" id="{F5F468C6-2560-6D44-A762-0C9E2543E307}">
          <p14:sldIdLst>
            <p14:sldId id="313"/>
            <p14:sldId id="314"/>
          </p14:sldIdLst>
        </p14:section>
        <p14:section name="Observational Evidence" id="{CA737F63-4AA9-2341-8AD2-871587B0484C}">
          <p14:sldIdLst>
            <p14:sldId id="257"/>
            <p14:sldId id="258"/>
            <p14:sldId id="263"/>
            <p14:sldId id="262"/>
            <p14:sldId id="300"/>
            <p14:sldId id="318"/>
            <p14:sldId id="301"/>
            <p14:sldId id="305"/>
            <p14:sldId id="304"/>
            <p14:sldId id="306"/>
            <p14:sldId id="272"/>
            <p14:sldId id="319"/>
            <p14:sldId id="320"/>
            <p14:sldId id="316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64902-06EB-4A77-9C4F-A1F1AD4F5F95}" v="23" dt="2019-06-27T15:46:01.173"/>
    <p1510:client id="{47FD0920-E841-439B-AA7A-752A00CDB6BC}" v="431" dt="2019-06-27T14:29:15.986"/>
    <p1510:client id="{637CA227-2A4E-4840-8B1C-05B657BB3F4A}" v="75" dt="2019-06-27T15:32:22.526"/>
    <p1510:client id="{7F9A5909-0BE9-497D-96B0-649B4672D2BB}" v="4" dt="2019-06-27T15:38:56.798"/>
    <p1510:client id="{816E03D2-811E-4E77-81A1-5AFF9B5F0FC9}" v="23" dt="2019-06-27T13:37:54.007"/>
    <p1510:client id="{886B9EA1-6530-41D9-9634-53CAACBABEED}" v="4" dt="2019-06-27T12:39:45.636"/>
    <p1510:client id="{B61CD765-40D9-4E69-9B64-05DEFD9DEBF5}" v="53" dt="2019-06-27T14:38:53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E80CD-3AD2-402D-93AE-380095C136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DE4383-C907-49EE-B515-B792808664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Thermal Production via Mixing ("freeze in")</a:t>
          </a:r>
        </a:p>
      </dgm:t>
    </dgm:pt>
    <dgm:pt modelId="{FBE0674A-DEB4-4988-BFFE-5FD8818E0B23}" type="parTrans" cxnId="{D3CF72F8-489D-4493-AD07-60E3F4CBA57B}">
      <dgm:prSet/>
      <dgm:spPr/>
      <dgm:t>
        <a:bodyPr/>
        <a:lstStyle/>
        <a:p>
          <a:endParaRPr lang="en-US"/>
        </a:p>
      </dgm:t>
    </dgm:pt>
    <dgm:pt modelId="{CDA3E83F-AE51-4C28-A187-97BD502EEB33}" type="sibTrans" cxnId="{D3CF72F8-489D-4493-AD07-60E3F4CBA57B}">
      <dgm:prSet/>
      <dgm:spPr/>
      <dgm:t>
        <a:bodyPr/>
        <a:lstStyle/>
        <a:p>
          <a:endParaRPr lang="en-US"/>
        </a:p>
      </dgm:t>
    </dgm:pt>
    <dgm:pt modelId="{586648E1-1E3A-44C6-B533-BC90497B20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Non-resonant Production</a:t>
          </a:r>
        </a:p>
      </dgm:t>
    </dgm:pt>
    <dgm:pt modelId="{DB28E170-AA00-4486-ACB9-F0E504ECE54A}" type="parTrans" cxnId="{EDE828BB-56DB-4C42-9A1F-2A4991F8750C}">
      <dgm:prSet/>
      <dgm:spPr/>
      <dgm:t>
        <a:bodyPr/>
        <a:lstStyle/>
        <a:p>
          <a:endParaRPr lang="en-US"/>
        </a:p>
      </dgm:t>
    </dgm:pt>
    <dgm:pt modelId="{FA0644CD-EBF8-4ACD-BBF9-0F88D5C4BC8E}" type="sibTrans" cxnId="{EDE828BB-56DB-4C42-9A1F-2A4991F8750C}">
      <dgm:prSet/>
      <dgm:spPr/>
      <dgm:t>
        <a:bodyPr/>
        <a:lstStyle/>
        <a:p>
          <a:endParaRPr lang="en-US"/>
        </a:p>
      </dgm:t>
    </dgm:pt>
    <dgm:pt modelId="{BE93E1B6-05CA-421E-8108-9AC22D4127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Resonant Production</a:t>
          </a:r>
        </a:p>
      </dgm:t>
    </dgm:pt>
    <dgm:pt modelId="{1E5B3D72-9AA7-4A28-9579-AC32B6FDB299}" type="parTrans" cxnId="{EFE6E5DA-02E5-48F5-96D9-DCBD2FD14908}">
      <dgm:prSet/>
      <dgm:spPr/>
      <dgm:t>
        <a:bodyPr/>
        <a:lstStyle/>
        <a:p>
          <a:endParaRPr lang="en-US"/>
        </a:p>
      </dgm:t>
    </dgm:pt>
    <dgm:pt modelId="{479E862B-0D3E-4C1D-A26E-C7B59E3ED2EA}" type="sibTrans" cxnId="{EFE6E5DA-02E5-48F5-96D9-DCBD2FD14908}">
      <dgm:prSet/>
      <dgm:spPr/>
      <dgm:t>
        <a:bodyPr/>
        <a:lstStyle/>
        <a:p>
          <a:endParaRPr lang="en-US"/>
        </a:p>
      </dgm:t>
    </dgm:pt>
    <dgm:pt modelId="{F66E9D6E-8520-4C98-AED6-623D545010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Thermal Production via New Gauge Interactions ("freeze out")</a:t>
          </a:r>
        </a:p>
      </dgm:t>
    </dgm:pt>
    <dgm:pt modelId="{27892489-D4C8-4435-9F1A-894F061301DD}" type="parTrans" cxnId="{B28DF9C8-37DF-4AE4-83F8-6521DF623FE2}">
      <dgm:prSet/>
      <dgm:spPr/>
      <dgm:t>
        <a:bodyPr/>
        <a:lstStyle/>
        <a:p>
          <a:endParaRPr lang="en-US"/>
        </a:p>
      </dgm:t>
    </dgm:pt>
    <dgm:pt modelId="{2CE5B58A-20E6-4274-8A55-0D4CF3CFC8CD}" type="sibTrans" cxnId="{B28DF9C8-37DF-4AE4-83F8-6521DF623FE2}">
      <dgm:prSet/>
      <dgm:spPr/>
      <dgm:t>
        <a:bodyPr/>
        <a:lstStyle/>
        <a:p>
          <a:endParaRPr lang="en-US"/>
        </a:p>
      </dgm:t>
    </dgm:pt>
    <dgm:pt modelId="{99C00BCC-F91E-4F1C-9C40-ECAFC41269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Non-thermal Production in the decay of heavier particles</a:t>
          </a:r>
        </a:p>
      </dgm:t>
    </dgm:pt>
    <dgm:pt modelId="{49DED79B-FE8E-4254-AB63-FA746BDF4D06}" type="parTrans" cxnId="{D2B3278D-6D2B-4433-AFCA-C8BA2AF5E111}">
      <dgm:prSet/>
      <dgm:spPr/>
      <dgm:t>
        <a:bodyPr/>
        <a:lstStyle/>
        <a:p>
          <a:endParaRPr lang="en-US"/>
        </a:p>
      </dgm:t>
    </dgm:pt>
    <dgm:pt modelId="{6372319C-DED0-463B-BE54-5C262DE46CB4}" type="sibTrans" cxnId="{D2B3278D-6D2B-4433-AFCA-C8BA2AF5E111}">
      <dgm:prSet/>
      <dgm:spPr/>
      <dgm:t>
        <a:bodyPr/>
        <a:lstStyle/>
        <a:p>
          <a:endParaRPr lang="en-US"/>
        </a:p>
      </dgm:t>
    </dgm:pt>
    <dgm:pt modelId="{1552383B-65D7-48FE-82EA-39D0A04DF6AF}" type="pres">
      <dgm:prSet presAssocID="{E5FE80CD-3AD2-402D-93AE-380095C1369D}" presName="root" presStyleCnt="0">
        <dgm:presLayoutVars>
          <dgm:dir/>
          <dgm:resizeHandles val="exact"/>
        </dgm:presLayoutVars>
      </dgm:prSet>
      <dgm:spPr/>
    </dgm:pt>
    <dgm:pt modelId="{9E68CD04-5291-4A3F-A204-CCE6CDE98324}" type="pres">
      <dgm:prSet presAssocID="{9CDE4383-C907-49EE-B515-B79280866493}" presName="compNode" presStyleCnt="0"/>
      <dgm:spPr/>
    </dgm:pt>
    <dgm:pt modelId="{D2417424-FE45-40E1-BBFC-AF38A1ABD4DC}" type="pres">
      <dgm:prSet presAssocID="{9CDE4383-C907-49EE-B515-B79280866493}" presName="bgRect" presStyleLbl="bgShp" presStyleIdx="0" presStyleCnt="3" custLinFactNeighborX="11987" custLinFactNeighborY="-43"/>
      <dgm:spPr/>
    </dgm:pt>
    <dgm:pt modelId="{C20C3D46-A67E-4DE1-8FE5-A003BB8DAE8A}" type="pres">
      <dgm:prSet presAssocID="{9CDE4383-C907-49EE-B515-B792808664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873CA19C-DE12-435E-B182-4F800DE4355D}" type="pres">
      <dgm:prSet presAssocID="{9CDE4383-C907-49EE-B515-B79280866493}" presName="spaceRect" presStyleCnt="0"/>
      <dgm:spPr/>
    </dgm:pt>
    <dgm:pt modelId="{4F1F3734-7518-4732-BD48-CFB1FC4F8EE5}" type="pres">
      <dgm:prSet presAssocID="{9CDE4383-C907-49EE-B515-B79280866493}" presName="parTx" presStyleLbl="revTx" presStyleIdx="0" presStyleCnt="4">
        <dgm:presLayoutVars>
          <dgm:chMax val="0"/>
          <dgm:chPref val="0"/>
        </dgm:presLayoutVars>
      </dgm:prSet>
      <dgm:spPr/>
    </dgm:pt>
    <dgm:pt modelId="{A2BD1891-AAF6-4495-BDEF-85D3584878A9}" type="pres">
      <dgm:prSet presAssocID="{9CDE4383-C907-49EE-B515-B79280866493}" presName="desTx" presStyleLbl="revTx" presStyleIdx="1" presStyleCnt="4">
        <dgm:presLayoutVars/>
      </dgm:prSet>
      <dgm:spPr/>
    </dgm:pt>
    <dgm:pt modelId="{A47A7D98-6373-4439-B2E6-DF7804B97973}" type="pres">
      <dgm:prSet presAssocID="{CDA3E83F-AE51-4C28-A187-97BD502EEB33}" presName="sibTrans" presStyleCnt="0"/>
      <dgm:spPr/>
    </dgm:pt>
    <dgm:pt modelId="{221304F3-5AD0-46F3-9DF1-1D7E6A089F25}" type="pres">
      <dgm:prSet presAssocID="{F66E9D6E-8520-4C98-AED6-623D545010DE}" presName="compNode" presStyleCnt="0"/>
      <dgm:spPr/>
    </dgm:pt>
    <dgm:pt modelId="{426F04D8-D4A7-4508-A324-EBC7DABAECFC}" type="pres">
      <dgm:prSet presAssocID="{F66E9D6E-8520-4C98-AED6-623D545010DE}" presName="bgRect" presStyleLbl="bgShp" presStyleIdx="1" presStyleCnt="3" custLinFactNeighborX="21371"/>
      <dgm:spPr/>
    </dgm:pt>
    <dgm:pt modelId="{68A09B7D-7B0E-4D92-8009-B477B8C6CC25}" type="pres">
      <dgm:prSet presAssocID="{F66E9D6E-8520-4C98-AED6-623D545010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B177E75F-7272-4CBB-8E98-FB2CA9E2A53B}" type="pres">
      <dgm:prSet presAssocID="{F66E9D6E-8520-4C98-AED6-623D545010DE}" presName="spaceRect" presStyleCnt="0"/>
      <dgm:spPr/>
    </dgm:pt>
    <dgm:pt modelId="{380DE8F3-7A3A-4A67-B955-479AB87E8740}" type="pres">
      <dgm:prSet presAssocID="{F66E9D6E-8520-4C98-AED6-623D545010DE}" presName="parTx" presStyleLbl="revTx" presStyleIdx="2" presStyleCnt="4">
        <dgm:presLayoutVars>
          <dgm:chMax val="0"/>
          <dgm:chPref val="0"/>
        </dgm:presLayoutVars>
      </dgm:prSet>
      <dgm:spPr/>
    </dgm:pt>
    <dgm:pt modelId="{F9EF54F8-A234-40ED-94FD-04516D384C29}" type="pres">
      <dgm:prSet presAssocID="{2CE5B58A-20E6-4274-8A55-0D4CF3CFC8CD}" presName="sibTrans" presStyleCnt="0"/>
      <dgm:spPr/>
    </dgm:pt>
    <dgm:pt modelId="{AD55103C-5A94-494B-BCAE-3A532DC2B015}" type="pres">
      <dgm:prSet presAssocID="{99C00BCC-F91E-4F1C-9C40-ECAFC4126953}" presName="compNode" presStyleCnt="0"/>
      <dgm:spPr/>
    </dgm:pt>
    <dgm:pt modelId="{42084C78-5AB2-4E92-8CCD-DB30FA4771AA}" type="pres">
      <dgm:prSet presAssocID="{99C00BCC-F91E-4F1C-9C40-ECAFC4126953}" presName="bgRect" presStyleLbl="bgShp" presStyleIdx="2" presStyleCnt="3"/>
      <dgm:spPr/>
    </dgm:pt>
    <dgm:pt modelId="{5D5D1094-CA9B-419A-B535-1119D62DE868}" type="pres">
      <dgm:prSet presAssocID="{99C00BCC-F91E-4F1C-9C40-ECAFC41269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6B3FF5FE-4524-42C9-A372-75658386DE68}" type="pres">
      <dgm:prSet presAssocID="{99C00BCC-F91E-4F1C-9C40-ECAFC4126953}" presName="spaceRect" presStyleCnt="0"/>
      <dgm:spPr/>
    </dgm:pt>
    <dgm:pt modelId="{1FA6680E-7F6D-4EED-AEE6-8E94B0C39F06}" type="pres">
      <dgm:prSet presAssocID="{99C00BCC-F91E-4F1C-9C40-ECAFC412695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68BBB3F-DB91-C341-878F-DDE2C6D1ACD9}" type="presOf" srcId="{BE93E1B6-05CA-421E-8108-9AC22D412798}" destId="{A2BD1891-AAF6-4495-BDEF-85D3584878A9}" srcOrd="0" destOrd="1" presId="urn:microsoft.com/office/officeart/2018/2/layout/IconVerticalSolidList"/>
    <dgm:cxn modelId="{3F47A341-6418-6F48-BEC4-8D0028F78743}" type="presOf" srcId="{9CDE4383-C907-49EE-B515-B79280866493}" destId="{4F1F3734-7518-4732-BD48-CFB1FC4F8EE5}" srcOrd="0" destOrd="0" presId="urn:microsoft.com/office/officeart/2018/2/layout/IconVerticalSolidList"/>
    <dgm:cxn modelId="{CB518A79-104B-1A4E-8F0B-F28B7C6BFA20}" type="presOf" srcId="{586648E1-1E3A-44C6-B533-BC90497B20D1}" destId="{A2BD1891-AAF6-4495-BDEF-85D3584878A9}" srcOrd="0" destOrd="0" presId="urn:microsoft.com/office/officeart/2018/2/layout/IconVerticalSolidList"/>
    <dgm:cxn modelId="{D2B3278D-6D2B-4433-AFCA-C8BA2AF5E111}" srcId="{E5FE80CD-3AD2-402D-93AE-380095C1369D}" destId="{99C00BCC-F91E-4F1C-9C40-ECAFC4126953}" srcOrd="2" destOrd="0" parTransId="{49DED79B-FE8E-4254-AB63-FA746BDF4D06}" sibTransId="{6372319C-DED0-463B-BE54-5C262DE46CB4}"/>
    <dgm:cxn modelId="{EC6EFB9F-B74C-DA48-AF84-C0C34F876DF0}" type="presOf" srcId="{99C00BCC-F91E-4F1C-9C40-ECAFC4126953}" destId="{1FA6680E-7F6D-4EED-AEE6-8E94B0C39F06}" srcOrd="0" destOrd="0" presId="urn:microsoft.com/office/officeart/2018/2/layout/IconVerticalSolidList"/>
    <dgm:cxn modelId="{EDE828BB-56DB-4C42-9A1F-2A4991F8750C}" srcId="{9CDE4383-C907-49EE-B515-B79280866493}" destId="{586648E1-1E3A-44C6-B533-BC90497B20D1}" srcOrd="0" destOrd="0" parTransId="{DB28E170-AA00-4486-ACB9-F0E504ECE54A}" sibTransId="{FA0644CD-EBF8-4ACD-BBF9-0F88D5C4BC8E}"/>
    <dgm:cxn modelId="{B28DF9C8-37DF-4AE4-83F8-6521DF623FE2}" srcId="{E5FE80CD-3AD2-402D-93AE-380095C1369D}" destId="{F66E9D6E-8520-4C98-AED6-623D545010DE}" srcOrd="1" destOrd="0" parTransId="{27892489-D4C8-4435-9F1A-894F061301DD}" sibTransId="{2CE5B58A-20E6-4274-8A55-0D4CF3CFC8CD}"/>
    <dgm:cxn modelId="{EFE6E5DA-02E5-48F5-96D9-DCBD2FD14908}" srcId="{9CDE4383-C907-49EE-B515-B79280866493}" destId="{BE93E1B6-05CA-421E-8108-9AC22D412798}" srcOrd="1" destOrd="0" parTransId="{1E5B3D72-9AA7-4A28-9579-AC32B6FDB299}" sibTransId="{479E862B-0D3E-4C1D-A26E-C7B59E3ED2EA}"/>
    <dgm:cxn modelId="{047ACFE6-9474-924F-8D89-02F5AA021D60}" type="presOf" srcId="{E5FE80CD-3AD2-402D-93AE-380095C1369D}" destId="{1552383B-65D7-48FE-82EA-39D0A04DF6AF}" srcOrd="0" destOrd="0" presId="urn:microsoft.com/office/officeart/2018/2/layout/IconVerticalSolidList"/>
    <dgm:cxn modelId="{880982F5-32B0-8243-B41B-1883094656E6}" type="presOf" srcId="{F66E9D6E-8520-4C98-AED6-623D545010DE}" destId="{380DE8F3-7A3A-4A67-B955-479AB87E8740}" srcOrd="0" destOrd="0" presId="urn:microsoft.com/office/officeart/2018/2/layout/IconVerticalSolidList"/>
    <dgm:cxn modelId="{D3CF72F8-489D-4493-AD07-60E3F4CBA57B}" srcId="{E5FE80CD-3AD2-402D-93AE-380095C1369D}" destId="{9CDE4383-C907-49EE-B515-B79280866493}" srcOrd="0" destOrd="0" parTransId="{FBE0674A-DEB4-4988-BFFE-5FD8818E0B23}" sibTransId="{CDA3E83F-AE51-4C28-A187-97BD502EEB33}"/>
    <dgm:cxn modelId="{0D930481-539A-5A4D-B2C6-8F84C5D6F844}" type="presParOf" srcId="{1552383B-65D7-48FE-82EA-39D0A04DF6AF}" destId="{9E68CD04-5291-4A3F-A204-CCE6CDE98324}" srcOrd="0" destOrd="0" presId="urn:microsoft.com/office/officeart/2018/2/layout/IconVerticalSolidList"/>
    <dgm:cxn modelId="{91701412-942C-3C4A-8491-4FE35D63CFE5}" type="presParOf" srcId="{9E68CD04-5291-4A3F-A204-CCE6CDE98324}" destId="{D2417424-FE45-40E1-BBFC-AF38A1ABD4DC}" srcOrd="0" destOrd="0" presId="urn:microsoft.com/office/officeart/2018/2/layout/IconVerticalSolidList"/>
    <dgm:cxn modelId="{C70A610F-26A6-A94F-A1BD-4F5CC0D77368}" type="presParOf" srcId="{9E68CD04-5291-4A3F-A204-CCE6CDE98324}" destId="{C20C3D46-A67E-4DE1-8FE5-A003BB8DAE8A}" srcOrd="1" destOrd="0" presId="urn:microsoft.com/office/officeart/2018/2/layout/IconVerticalSolidList"/>
    <dgm:cxn modelId="{4831AEFF-F1F7-9540-BC08-7FD028841D37}" type="presParOf" srcId="{9E68CD04-5291-4A3F-A204-CCE6CDE98324}" destId="{873CA19C-DE12-435E-B182-4F800DE4355D}" srcOrd="2" destOrd="0" presId="urn:microsoft.com/office/officeart/2018/2/layout/IconVerticalSolidList"/>
    <dgm:cxn modelId="{459EFB1F-680C-ED40-AC10-098C481CD14D}" type="presParOf" srcId="{9E68CD04-5291-4A3F-A204-CCE6CDE98324}" destId="{4F1F3734-7518-4732-BD48-CFB1FC4F8EE5}" srcOrd="3" destOrd="0" presId="urn:microsoft.com/office/officeart/2018/2/layout/IconVerticalSolidList"/>
    <dgm:cxn modelId="{B3315788-97FA-E841-8108-8306F42F0A20}" type="presParOf" srcId="{9E68CD04-5291-4A3F-A204-CCE6CDE98324}" destId="{A2BD1891-AAF6-4495-BDEF-85D3584878A9}" srcOrd="4" destOrd="0" presId="urn:microsoft.com/office/officeart/2018/2/layout/IconVerticalSolidList"/>
    <dgm:cxn modelId="{17530DBE-B72C-A641-87E8-B957BB6CF3C0}" type="presParOf" srcId="{1552383B-65D7-48FE-82EA-39D0A04DF6AF}" destId="{A47A7D98-6373-4439-B2E6-DF7804B97973}" srcOrd="1" destOrd="0" presId="urn:microsoft.com/office/officeart/2018/2/layout/IconVerticalSolidList"/>
    <dgm:cxn modelId="{A49C6B9A-34DA-3C4E-803A-CA44595E71EC}" type="presParOf" srcId="{1552383B-65D7-48FE-82EA-39D0A04DF6AF}" destId="{221304F3-5AD0-46F3-9DF1-1D7E6A089F25}" srcOrd="2" destOrd="0" presId="urn:microsoft.com/office/officeart/2018/2/layout/IconVerticalSolidList"/>
    <dgm:cxn modelId="{BFE0F0D9-4CEC-0049-81A4-0D6E94EB23A9}" type="presParOf" srcId="{221304F3-5AD0-46F3-9DF1-1D7E6A089F25}" destId="{426F04D8-D4A7-4508-A324-EBC7DABAECFC}" srcOrd="0" destOrd="0" presId="urn:microsoft.com/office/officeart/2018/2/layout/IconVerticalSolidList"/>
    <dgm:cxn modelId="{64B5A6A9-4F14-3C47-AE63-D0FE7A0ED059}" type="presParOf" srcId="{221304F3-5AD0-46F3-9DF1-1D7E6A089F25}" destId="{68A09B7D-7B0E-4D92-8009-B477B8C6CC25}" srcOrd="1" destOrd="0" presId="urn:microsoft.com/office/officeart/2018/2/layout/IconVerticalSolidList"/>
    <dgm:cxn modelId="{B583C8D9-B34A-8F46-9BD4-78FDC4AE4ACC}" type="presParOf" srcId="{221304F3-5AD0-46F3-9DF1-1D7E6A089F25}" destId="{B177E75F-7272-4CBB-8E98-FB2CA9E2A53B}" srcOrd="2" destOrd="0" presId="urn:microsoft.com/office/officeart/2018/2/layout/IconVerticalSolidList"/>
    <dgm:cxn modelId="{F69FE830-3B40-494B-AB38-E8D6A98D5228}" type="presParOf" srcId="{221304F3-5AD0-46F3-9DF1-1D7E6A089F25}" destId="{380DE8F3-7A3A-4A67-B955-479AB87E8740}" srcOrd="3" destOrd="0" presId="urn:microsoft.com/office/officeart/2018/2/layout/IconVerticalSolidList"/>
    <dgm:cxn modelId="{20131CD7-640B-1C4A-9D51-E6D910E3F8CD}" type="presParOf" srcId="{1552383B-65D7-48FE-82EA-39D0A04DF6AF}" destId="{F9EF54F8-A234-40ED-94FD-04516D384C29}" srcOrd="3" destOrd="0" presId="urn:microsoft.com/office/officeart/2018/2/layout/IconVerticalSolidList"/>
    <dgm:cxn modelId="{ED343BA2-C3D7-3540-A013-972A9B00C4C7}" type="presParOf" srcId="{1552383B-65D7-48FE-82EA-39D0A04DF6AF}" destId="{AD55103C-5A94-494B-BCAE-3A532DC2B015}" srcOrd="4" destOrd="0" presId="urn:microsoft.com/office/officeart/2018/2/layout/IconVerticalSolidList"/>
    <dgm:cxn modelId="{F83324D6-1ECE-5B41-A423-21ECEC49A1A9}" type="presParOf" srcId="{AD55103C-5A94-494B-BCAE-3A532DC2B015}" destId="{42084C78-5AB2-4E92-8CCD-DB30FA4771AA}" srcOrd="0" destOrd="0" presId="urn:microsoft.com/office/officeart/2018/2/layout/IconVerticalSolidList"/>
    <dgm:cxn modelId="{1ECD717E-4988-954E-A1A2-29A39375EE4C}" type="presParOf" srcId="{AD55103C-5A94-494B-BCAE-3A532DC2B015}" destId="{5D5D1094-CA9B-419A-B535-1119D62DE868}" srcOrd="1" destOrd="0" presId="urn:microsoft.com/office/officeart/2018/2/layout/IconVerticalSolidList"/>
    <dgm:cxn modelId="{4A3D1BC7-289A-064E-8412-0BB080C4A016}" type="presParOf" srcId="{AD55103C-5A94-494B-BCAE-3A532DC2B015}" destId="{6B3FF5FE-4524-42C9-A372-75658386DE68}" srcOrd="2" destOrd="0" presId="urn:microsoft.com/office/officeart/2018/2/layout/IconVerticalSolidList"/>
    <dgm:cxn modelId="{0F27BC18-D838-AB48-808D-51E93BC0090B}" type="presParOf" srcId="{AD55103C-5A94-494B-BCAE-3A532DC2B015}" destId="{1FA6680E-7F6D-4EED-AEE6-8E94B0C39F0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17424-FE45-40E1-BBFC-AF38A1ABD4DC}">
      <dsp:nvSpPr>
        <dsp:cNvPr id="0" name=""/>
        <dsp:cNvSpPr/>
      </dsp:nvSpPr>
      <dsp:spPr>
        <a:xfrm>
          <a:off x="0" y="0"/>
          <a:ext cx="5959475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C3D46-A67E-4DE1-8FE5-A003BB8DAE8A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F3734-7518-4732-BD48-CFB1FC4F8EE5}">
      <dsp:nvSpPr>
        <dsp:cNvPr id="0" name=""/>
        <dsp:cNvSpPr/>
      </dsp:nvSpPr>
      <dsp:spPr>
        <a:xfrm>
          <a:off x="1840447" y="680"/>
          <a:ext cx="2681763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Thermal Production via Mixing ("freeze in")</a:t>
          </a:r>
        </a:p>
      </dsp:txBody>
      <dsp:txXfrm>
        <a:off x="1840447" y="680"/>
        <a:ext cx="2681763" cy="1593460"/>
      </dsp:txXfrm>
    </dsp:sp>
    <dsp:sp modelId="{A2BD1891-AAF6-4495-BDEF-85D3584878A9}">
      <dsp:nvSpPr>
        <dsp:cNvPr id="0" name=""/>
        <dsp:cNvSpPr/>
      </dsp:nvSpPr>
      <dsp:spPr>
        <a:xfrm>
          <a:off x="4522211" y="680"/>
          <a:ext cx="1437263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Non-resonant Production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Resonant Production</a:t>
          </a:r>
        </a:p>
      </dsp:txBody>
      <dsp:txXfrm>
        <a:off x="4522211" y="680"/>
        <a:ext cx="1437263" cy="1593460"/>
      </dsp:txXfrm>
    </dsp:sp>
    <dsp:sp modelId="{426F04D8-D4A7-4508-A324-EBC7DABAECFC}">
      <dsp:nvSpPr>
        <dsp:cNvPr id="0" name=""/>
        <dsp:cNvSpPr/>
      </dsp:nvSpPr>
      <dsp:spPr>
        <a:xfrm>
          <a:off x="0" y="1992507"/>
          <a:ext cx="5959475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09B7D-7B0E-4D92-8009-B477B8C6CC25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DE8F3-7A3A-4A67-B955-479AB87E8740}">
      <dsp:nvSpPr>
        <dsp:cNvPr id="0" name=""/>
        <dsp:cNvSpPr/>
      </dsp:nvSpPr>
      <dsp:spPr>
        <a:xfrm>
          <a:off x="1840447" y="1992507"/>
          <a:ext cx="4119027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Thermal Production via New Gauge Interactions ("freeze out")</a:t>
          </a:r>
        </a:p>
      </dsp:txBody>
      <dsp:txXfrm>
        <a:off x="1840447" y="1992507"/>
        <a:ext cx="4119027" cy="1593460"/>
      </dsp:txXfrm>
    </dsp:sp>
    <dsp:sp modelId="{42084C78-5AB2-4E92-8CCD-DB30FA4771AA}">
      <dsp:nvSpPr>
        <dsp:cNvPr id="0" name=""/>
        <dsp:cNvSpPr/>
      </dsp:nvSpPr>
      <dsp:spPr>
        <a:xfrm>
          <a:off x="0" y="3984333"/>
          <a:ext cx="5959475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D1094-CA9B-419A-B535-1119D62DE868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6680E-7F6D-4EED-AEE6-8E94B0C39F06}">
      <dsp:nvSpPr>
        <dsp:cNvPr id="0" name=""/>
        <dsp:cNvSpPr/>
      </dsp:nvSpPr>
      <dsp:spPr>
        <a:xfrm>
          <a:off x="1840447" y="3984333"/>
          <a:ext cx="4119027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Non-thermal Production in the decay of heavier particles</a:t>
          </a:r>
        </a:p>
      </dsp:txBody>
      <dsp:txXfrm>
        <a:off x="1840447" y="3984333"/>
        <a:ext cx="4119027" cy="159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7760A-A9F5-468C-9683-DE6778A3EAD0}" type="datetimeFigureOut">
              <a:rPr lang="en-US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48076-55A2-4AB5-BE32-326CB82665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temperature of the primordial plasma changes due to Hubble expansion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48076-55A2-4AB5-BE32-326CB82665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70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l~10^-5 – 10^-4 for sin^2~10^-11 – 10^-10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48076-55A2-4AB5-BE32-326CB82665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11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7724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2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2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8476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92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5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9631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966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515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67" r:id="rId9"/>
    <p:sldLayoutId id="2147484268" r:id="rId10"/>
    <p:sldLayoutId id="214748426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2B16-D2DE-4271-91D4-B505364B3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353025"/>
            <a:ext cx="8361229" cy="2098226"/>
          </a:xfrm>
        </p:spPr>
        <p:txBody>
          <a:bodyPr/>
          <a:lstStyle/>
          <a:p>
            <a:r>
              <a:rPr lang="en-US" dirty="0">
                <a:cs typeface="Calibri Light"/>
              </a:rPr>
              <a:t>Sterile Neutrinos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5B124-DA72-4FC4-A550-3DCCCB8F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885" y="3727738"/>
            <a:ext cx="8839714" cy="14103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"The existence of hundreds of new particles may seem far fetched, but is in principle not impossible.”</a:t>
            </a:r>
          </a:p>
          <a:p>
            <a:r>
              <a:rPr lang="en-US" sz="2400" dirty="0">
                <a:ea typeface="+mn-lt"/>
                <a:cs typeface="+mn-lt"/>
              </a:rPr>
              <a:t>(</a:t>
            </a:r>
            <a:r>
              <a:rPr lang="en-US" sz="2400" dirty="0" err="1">
                <a:ea typeface="+mn-lt"/>
                <a:cs typeface="+mn-lt"/>
              </a:rPr>
              <a:t>Boyarski</a:t>
            </a:r>
            <a:r>
              <a:rPr lang="en-US" sz="2400" dirty="0">
                <a:ea typeface="+mn-lt"/>
                <a:cs typeface="+mn-lt"/>
              </a:rPr>
              <a:t> et al. 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28FAF-22D4-4E4B-B184-25F61557F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322">
            <a:off x="65497" y="6179964"/>
            <a:ext cx="712385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9B3B4-8BA5-CF48-9A5F-B943A663A915}"/>
              </a:ext>
            </a:extLst>
          </p:cNvPr>
          <p:cNvSpPr txBox="1"/>
          <p:nvPr/>
        </p:nvSpPr>
        <p:spPr>
          <a:xfrm>
            <a:off x="1130632" y="6111290"/>
            <a:ext cx="1005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Antoniadis, </a:t>
            </a:r>
            <a:r>
              <a:rPr lang="en-US" sz="2800" dirty="0" err="1"/>
              <a:t>Carreira</a:t>
            </a:r>
            <a:r>
              <a:rPr lang="en-US" sz="2800" dirty="0"/>
              <a:t>, &amp; </a:t>
            </a:r>
            <a:r>
              <a:rPr lang="en-US" sz="2800" dirty="0" err="1"/>
              <a:t>Karchev</a:t>
            </a:r>
            <a:r>
              <a:rPr lang="en-US" sz="2800" dirty="0"/>
              <a:t>. GRAPPA Student Seminar (2019)</a:t>
            </a:r>
          </a:p>
        </p:txBody>
      </p:sp>
    </p:spTree>
    <p:extLst>
      <p:ext uri="{BB962C8B-B14F-4D97-AF65-F5344CB8AC3E}">
        <p14:creationId xmlns:p14="http://schemas.microsoft.com/office/powerpoint/2010/main" val="176677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7922-35AF-48D2-9A49-A65E5596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Sterile neutrinos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2783D-86F8-4428-8DEF-9BE0278EF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93572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Calibri"/>
              </a:rPr>
              <a:t>   __</a:t>
            </a: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 At low energies, 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E4F7C9-AC75-4945-BECE-75A3FFDB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74" y="5495493"/>
            <a:ext cx="942975" cy="552450"/>
          </a:xfrm>
          <a:prstGeom prst="rect">
            <a:avLst/>
          </a:prstGeom>
        </p:spPr>
      </p:pic>
      <p:pic>
        <p:nvPicPr>
          <p:cNvPr id="14" name="Picture 14" descr="Uma imagem com objeto&#10;&#10;Descrição gerada com confiança muito alta">
            <a:extLst>
              <a:ext uri="{FF2B5EF4-FFF2-40B4-BE49-F238E27FC236}">
                <a16:creationId xmlns:a16="http://schemas.microsoft.com/office/drawing/2014/main" id="{8B5C5308-9501-4542-9ED8-B8B22C5E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149" y="5199362"/>
            <a:ext cx="6616699" cy="1183947"/>
          </a:xfrm>
          <a:prstGeom prst="rect">
            <a:avLst/>
          </a:prstGeom>
        </p:spPr>
      </p:pic>
      <p:pic>
        <p:nvPicPr>
          <p:cNvPr id="16" name="Picture 16" descr="Uma imagem com objeto&#10;&#10;Descrição gerada com confiança alta">
            <a:extLst>
              <a:ext uri="{FF2B5EF4-FFF2-40B4-BE49-F238E27FC236}">
                <a16:creationId xmlns:a16="http://schemas.microsoft.com/office/drawing/2014/main" id="{CE19CAC1-61CB-4FAC-97A9-A2660EB9D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34" y="2724523"/>
            <a:ext cx="10040815" cy="1227383"/>
          </a:xfrm>
          <a:prstGeom prst="rect">
            <a:avLst/>
          </a:prstGeom>
        </p:spPr>
      </p:pic>
      <p:sp>
        <p:nvSpPr>
          <p:cNvPr id="4" name="Chaveta à esquerda 3">
            <a:extLst>
              <a:ext uri="{FF2B5EF4-FFF2-40B4-BE49-F238E27FC236}">
                <a16:creationId xmlns:a16="http://schemas.microsoft.com/office/drawing/2014/main" id="{0B662C01-D24F-4F22-8112-5D0AA5BAB388}"/>
              </a:ext>
            </a:extLst>
          </p:cNvPr>
          <p:cNvSpPr/>
          <p:nvPr/>
        </p:nvSpPr>
        <p:spPr>
          <a:xfrm rot="16200000">
            <a:off x="4408276" y="2964543"/>
            <a:ext cx="323757" cy="15118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haveta à esquerda 8">
            <a:extLst>
              <a:ext uri="{FF2B5EF4-FFF2-40B4-BE49-F238E27FC236}">
                <a16:creationId xmlns:a16="http://schemas.microsoft.com/office/drawing/2014/main" id="{5E84A316-F998-42CD-8434-40A93A74A391}"/>
              </a:ext>
            </a:extLst>
          </p:cNvPr>
          <p:cNvSpPr/>
          <p:nvPr/>
        </p:nvSpPr>
        <p:spPr>
          <a:xfrm rot="16200000">
            <a:off x="6827763" y="2560651"/>
            <a:ext cx="323755" cy="231966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haveta à esquerda 9">
            <a:extLst>
              <a:ext uri="{FF2B5EF4-FFF2-40B4-BE49-F238E27FC236}">
                <a16:creationId xmlns:a16="http://schemas.microsoft.com/office/drawing/2014/main" id="{5E243BA2-6736-4030-8F4B-ED2146898B17}"/>
              </a:ext>
            </a:extLst>
          </p:cNvPr>
          <p:cNvSpPr/>
          <p:nvPr/>
        </p:nvSpPr>
        <p:spPr>
          <a:xfrm rot="16200000">
            <a:off x="9372981" y="2733038"/>
            <a:ext cx="323755" cy="19541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6762FE4-2111-45C5-8C80-67FFD915E36A}"/>
              </a:ext>
            </a:extLst>
          </p:cNvPr>
          <p:cNvSpPr txBox="1"/>
          <p:nvPr/>
        </p:nvSpPr>
        <p:spPr>
          <a:xfrm>
            <a:off x="3954504" y="3798019"/>
            <a:ext cx="123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Kinetic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FDE718-6B7F-4A0F-850C-ACDD777F6A07}"/>
              </a:ext>
            </a:extLst>
          </p:cNvPr>
          <p:cNvSpPr txBox="1"/>
          <p:nvPr/>
        </p:nvSpPr>
        <p:spPr>
          <a:xfrm>
            <a:off x="6240364" y="3798019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Majorana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5D33D0-D23C-4B2A-B9E4-A3F30241BA67}"/>
              </a:ext>
            </a:extLst>
          </p:cNvPr>
          <p:cNvSpPr txBox="1"/>
          <p:nvPr/>
        </p:nvSpPr>
        <p:spPr>
          <a:xfrm>
            <a:off x="8538036" y="3798019"/>
            <a:ext cx="1973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Interactions</a:t>
            </a:r>
          </a:p>
        </p:txBody>
      </p:sp>
    </p:spTree>
    <p:extLst>
      <p:ext uri="{BB962C8B-B14F-4D97-AF65-F5344CB8AC3E}">
        <p14:creationId xmlns:p14="http://schemas.microsoft.com/office/powerpoint/2010/main" val="412642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1BEB-9303-491E-A3C3-FD052FAC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Sterile neutrinos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A993-4E3E-408A-A0F4-A5C2E6CF9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cs typeface="Calibri"/>
              </a:rPr>
              <a:t>    __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  The Higgs mechanism then generates a Majorana mass term of the form 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cs typeface="Calibri"/>
              </a:rPr>
              <a:t>  With</a:t>
            </a:r>
          </a:p>
        </p:txBody>
      </p:sp>
      <p:pic>
        <p:nvPicPr>
          <p:cNvPr id="7" name="Picture 12" descr="Uma imagem com objeto&#10;&#10;Descrição gerada com confiança alta">
            <a:extLst>
              <a:ext uri="{FF2B5EF4-FFF2-40B4-BE49-F238E27FC236}">
                <a16:creationId xmlns:a16="http://schemas.microsoft.com/office/drawing/2014/main" id="{372BB0BE-9BF9-4138-A300-4C4EA1FD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31" y="3500498"/>
            <a:ext cx="1961662" cy="1152403"/>
          </a:xfrm>
          <a:prstGeom prst="rect">
            <a:avLst/>
          </a:prstGeom>
        </p:spPr>
      </p:pic>
      <p:pic>
        <p:nvPicPr>
          <p:cNvPr id="10" name="Picture 10" descr="Uma imagem com objeto&#10;&#10;Descrição gerada com confiança muito alta">
            <a:extLst>
              <a:ext uri="{FF2B5EF4-FFF2-40B4-BE49-F238E27FC236}">
                <a16:creationId xmlns:a16="http://schemas.microsoft.com/office/drawing/2014/main" id="{913C734A-270C-4E67-B10B-9DE45836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90" y="1941416"/>
            <a:ext cx="6602046" cy="1179877"/>
          </a:xfrm>
          <a:prstGeom prst="rect">
            <a:avLst/>
          </a:prstGeom>
        </p:spPr>
      </p:pic>
      <p:pic>
        <p:nvPicPr>
          <p:cNvPr id="12" name="Picture 12" descr="Uma imagem com objeto, relógio&#10;&#10;Descrição gerada com confiança alta">
            <a:extLst>
              <a:ext uri="{FF2B5EF4-FFF2-40B4-BE49-F238E27FC236}">
                <a16:creationId xmlns:a16="http://schemas.microsoft.com/office/drawing/2014/main" id="{48F4F016-8821-4CF4-A2F6-46682B5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553" y="4652901"/>
            <a:ext cx="4208584" cy="815152"/>
          </a:xfrm>
          <a:prstGeom prst="rect">
            <a:avLst/>
          </a:prstGeom>
        </p:spPr>
      </p:pic>
      <p:pic>
        <p:nvPicPr>
          <p:cNvPr id="14" name="Picture 19" descr="Uma imagem com objeto&#10;&#10;Descrição gerada com confiança alta">
            <a:extLst>
              <a:ext uri="{FF2B5EF4-FFF2-40B4-BE49-F238E27FC236}">
                <a16:creationId xmlns:a16="http://schemas.microsoft.com/office/drawing/2014/main" id="{4C9273AE-89EB-48EB-8071-AFBDF69AD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558" y="4779182"/>
            <a:ext cx="942975" cy="552450"/>
          </a:xfrm>
          <a:prstGeom prst="rect">
            <a:avLst/>
          </a:prstGeom>
        </p:spPr>
      </p:pic>
      <p:sp>
        <p:nvSpPr>
          <p:cNvPr id="15" name="TextBox 20">
            <a:extLst>
              <a:ext uri="{FF2B5EF4-FFF2-40B4-BE49-F238E27FC236}">
                <a16:creationId xmlns:a16="http://schemas.microsoft.com/office/drawing/2014/main" id="{3BA21E58-D57D-4831-B993-88E95DA9B4BA}"/>
              </a:ext>
            </a:extLst>
          </p:cNvPr>
          <p:cNvSpPr txBox="1"/>
          <p:nvPr/>
        </p:nvSpPr>
        <p:spPr>
          <a:xfrm>
            <a:off x="8079533" y="4793797"/>
            <a:ext cx="4457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Seesaw mechanism</a:t>
            </a:r>
          </a:p>
        </p:txBody>
      </p:sp>
    </p:spTree>
    <p:extLst>
      <p:ext uri="{BB962C8B-B14F-4D97-AF65-F5344CB8AC3E}">
        <p14:creationId xmlns:p14="http://schemas.microsoft.com/office/powerpoint/2010/main" val="104119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1BEB-9303-491E-A3C3-FD052FAC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Sterile neutrinos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A993-4E3E-408A-A0F4-A5C2E6CF9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cs typeface="Calibri"/>
              </a:rPr>
              <a:t>    __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cs typeface="Calibri"/>
              </a:rPr>
              <a:t>  The Higgs mechanism then generates a Majorana mass term of the form 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cs typeface="Calibri"/>
              </a:rPr>
              <a:t>  With</a:t>
            </a:r>
          </a:p>
        </p:txBody>
      </p:sp>
      <p:pic>
        <p:nvPicPr>
          <p:cNvPr id="7" name="Picture 12" descr="Uma imagem com objeto&#10;&#10;Descrição gerada com confiança alta">
            <a:extLst>
              <a:ext uri="{FF2B5EF4-FFF2-40B4-BE49-F238E27FC236}">
                <a16:creationId xmlns:a16="http://schemas.microsoft.com/office/drawing/2014/main" id="{372BB0BE-9BF9-4138-A300-4C4EA1FD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31" y="3500498"/>
            <a:ext cx="1961662" cy="1152403"/>
          </a:xfrm>
          <a:prstGeom prst="rect">
            <a:avLst/>
          </a:prstGeom>
        </p:spPr>
      </p:pic>
      <p:pic>
        <p:nvPicPr>
          <p:cNvPr id="10" name="Picture 10" descr="Uma imagem com objeto&#10;&#10;Descrição gerada com confiança muito alta">
            <a:extLst>
              <a:ext uri="{FF2B5EF4-FFF2-40B4-BE49-F238E27FC236}">
                <a16:creationId xmlns:a16="http://schemas.microsoft.com/office/drawing/2014/main" id="{913C734A-270C-4E67-B10B-9DE45836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90" y="1941416"/>
            <a:ext cx="6602046" cy="1179877"/>
          </a:xfrm>
          <a:prstGeom prst="rect">
            <a:avLst/>
          </a:prstGeom>
        </p:spPr>
      </p:pic>
      <p:pic>
        <p:nvPicPr>
          <p:cNvPr id="12" name="Picture 12" descr="Uma imagem com objeto, relógio&#10;&#10;Descrição gerada com confiança alta">
            <a:extLst>
              <a:ext uri="{FF2B5EF4-FFF2-40B4-BE49-F238E27FC236}">
                <a16:creationId xmlns:a16="http://schemas.microsoft.com/office/drawing/2014/main" id="{48F4F016-8821-4CF4-A2F6-46682B5D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553" y="4652901"/>
            <a:ext cx="4208584" cy="815152"/>
          </a:xfrm>
          <a:prstGeom prst="rect">
            <a:avLst/>
          </a:prstGeom>
        </p:spPr>
      </p:pic>
      <p:pic>
        <p:nvPicPr>
          <p:cNvPr id="14" name="Picture 19" descr="Uma imagem com objeto&#10;&#10;Descrição gerada com confiança alta">
            <a:extLst>
              <a:ext uri="{FF2B5EF4-FFF2-40B4-BE49-F238E27FC236}">
                <a16:creationId xmlns:a16="http://schemas.microsoft.com/office/drawing/2014/main" id="{4C9273AE-89EB-48EB-8071-AFBDF69AD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558" y="4779182"/>
            <a:ext cx="942975" cy="552450"/>
          </a:xfrm>
          <a:prstGeom prst="rect">
            <a:avLst/>
          </a:prstGeom>
        </p:spPr>
      </p:pic>
      <p:sp>
        <p:nvSpPr>
          <p:cNvPr id="15" name="TextBox 20">
            <a:extLst>
              <a:ext uri="{FF2B5EF4-FFF2-40B4-BE49-F238E27FC236}">
                <a16:creationId xmlns:a16="http://schemas.microsoft.com/office/drawing/2014/main" id="{3BA21E58-D57D-4831-B993-88E95DA9B4BA}"/>
              </a:ext>
            </a:extLst>
          </p:cNvPr>
          <p:cNvSpPr txBox="1"/>
          <p:nvPr/>
        </p:nvSpPr>
        <p:spPr>
          <a:xfrm>
            <a:off x="8079533" y="4793797"/>
            <a:ext cx="4457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Seesaw mechanism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FDE3F1F-EE28-A34A-9436-08EC614ACD92}"/>
              </a:ext>
            </a:extLst>
          </p:cNvPr>
          <p:cNvSpPr/>
          <p:nvPr/>
        </p:nvSpPr>
        <p:spPr>
          <a:xfrm rot="5400000">
            <a:off x="3875606" y="4289286"/>
            <a:ext cx="1321253" cy="2357534"/>
          </a:xfrm>
          <a:prstGeom prst="arc">
            <a:avLst>
              <a:gd name="adj1" fmla="val 16200000"/>
              <a:gd name="adj2" fmla="val 5576140"/>
            </a:avLst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3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1314-79A6-4877-83CD-1414A274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Seesaw mechanism</a:t>
            </a:r>
            <a:endParaRPr lang="en-US" sz="4800" dirty="0"/>
          </a:p>
        </p:txBody>
      </p:sp>
      <p:pic>
        <p:nvPicPr>
          <p:cNvPr id="11" name="Picture 6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8BB93A25-D89E-5242-8D09-2B6558936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89"/>
          <a:stretch/>
        </p:blipFill>
        <p:spPr>
          <a:xfrm>
            <a:off x="2267538" y="1867639"/>
            <a:ext cx="7809324" cy="4382330"/>
          </a:xfrm>
          <a:prstGeom prst="rect">
            <a:avLst/>
          </a:prstGeom>
        </p:spPr>
      </p:pic>
      <p:pic>
        <p:nvPicPr>
          <p:cNvPr id="12" name="Picture 12" descr="Uma imagem com objeto, relógio&#10;&#10;Descrição gerada com confiança alta">
            <a:extLst>
              <a:ext uri="{FF2B5EF4-FFF2-40B4-BE49-F238E27FC236}">
                <a16:creationId xmlns:a16="http://schemas.microsoft.com/office/drawing/2014/main" id="{7904AB74-FEE7-0B43-B115-53A3245F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46" y="613598"/>
            <a:ext cx="4208584" cy="815152"/>
          </a:xfrm>
          <a:prstGeom prst="rect">
            <a:avLst/>
          </a:prstGeom>
        </p:spPr>
      </p:pic>
      <p:sp>
        <p:nvSpPr>
          <p:cNvPr id="13" name="Arc 23">
            <a:extLst>
              <a:ext uri="{FF2B5EF4-FFF2-40B4-BE49-F238E27FC236}">
                <a16:creationId xmlns:a16="http://schemas.microsoft.com/office/drawing/2014/main" id="{9A4E185B-CE33-7E4B-91A9-84B0AF892BBA}"/>
              </a:ext>
            </a:extLst>
          </p:cNvPr>
          <p:cNvSpPr/>
          <p:nvPr/>
        </p:nvSpPr>
        <p:spPr>
          <a:xfrm rot="5400000">
            <a:off x="8104954" y="284539"/>
            <a:ext cx="1321253" cy="2357534"/>
          </a:xfrm>
          <a:prstGeom prst="arc">
            <a:avLst>
              <a:gd name="adj1" fmla="val 16200000"/>
              <a:gd name="adj2" fmla="val 5576140"/>
            </a:avLst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8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 descr="Uma imagem com objeto, relógio&#10;&#10;Descrição gerada com confiança alta">
            <a:extLst>
              <a:ext uri="{FF2B5EF4-FFF2-40B4-BE49-F238E27FC236}">
                <a16:creationId xmlns:a16="http://schemas.microsoft.com/office/drawing/2014/main" id="{1C7D3FD7-DA6B-4461-897F-72247996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85" y="1805155"/>
            <a:ext cx="3856892" cy="746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01314-79A6-4877-83CD-1414A274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Seesaw mechanism</a:t>
            </a:r>
            <a:endParaRPr lang="pt-PT" sz="4800" dirty="0"/>
          </a:p>
        </p:txBody>
      </p:sp>
      <p:pic>
        <p:nvPicPr>
          <p:cNvPr id="6" name="Picture 6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1941A633-C0B6-47C3-A44C-880062F1B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012"/>
          <a:stretch/>
        </p:blipFill>
        <p:spPr>
          <a:xfrm>
            <a:off x="746477" y="1867959"/>
            <a:ext cx="6021342" cy="4129088"/>
          </a:xfrm>
          <a:prstGeom prst="rect">
            <a:avLst/>
          </a:prstGeom>
        </p:spPr>
      </p:pic>
      <p:pic>
        <p:nvPicPr>
          <p:cNvPr id="8" name="Picture 8" descr="Uma imagem com objeto&#10;&#10;Descrição gerada com confiança alta">
            <a:extLst>
              <a:ext uri="{FF2B5EF4-FFF2-40B4-BE49-F238E27FC236}">
                <a16:creationId xmlns:a16="http://schemas.microsoft.com/office/drawing/2014/main" id="{25CA64B7-0F5F-4292-82A1-062958C3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421" y="2968096"/>
            <a:ext cx="2219325" cy="561975"/>
          </a:xfrm>
          <a:prstGeom prst="rect">
            <a:avLst/>
          </a:prstGeom>
        </p:spPr>
      </p:pic>
      <p:pic>
        <p:nvPicPr>
          <p:cNvPr id="10" name="Picture 10" descr="Uma imagem com objeto&#10;&#10;Descrição gerada com confiança muito alta">
            <a:extLst>
              <a:ext uri="{FF2B5EF4-FFF2-40B4-BE49-F238E27FC236}">
                <a16:creationId xmlns:a16="http://schemas.microsoft.com/office/drawing/2014/main" id="{2C04C7AE-1836-4F67-9120-1259A835F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958" y="3836459"/>
            <a:ext cx="123825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A37F32-F473-4B8A-BC27-C950FE46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95031" y="4500929"/>
            <a:ext cx="942975" cy="55245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B0DC648-F48D-4E75-B862-961F54B76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233" y="5504114"/>
            <a:ext cx="3378200" cy="5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3" descr="Uma imagem com objeto, relógio&#10;&#10;Descrição gerada com confiança alta">
            <a:extLst>
              <a:ext uri="{FF2B5EF4-FFF2-40B4-BE49-F238E27FC236}">
                <a16:creationId xmlns:a16="http://schemas.microsoft.com/office/drawing/2014/main" id="{5A5086D6-FC8D-4F37-9A32-74819ADB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85" y="1805155"/>
            <a:ext cx="3856892" cy="746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01314-79A6-4877-83CD-1414A274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Seesaw mechanism</a:t>
            </a:r>
            <a:endParaRPr lang="pt-PT" sz="4800" dirty="0"/>
          </a:p>
        </p:txBody>
      </p:sp>
      <p:pic>
        <p:nvPicPr>
          <p:cNvPr id="6" name="Picture 6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1941A633-C0B6-47C3-A44C-880062F1B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012"/>
          <a:stretch/>
        </p:blipFill>
        <p:spPr>
          <a:xfrm>
            <a:off x="746477" y="1867959"/>
            <a:ext cx="6021342" cy="4129088"/>
          </a:xfrm>
          <a:prstGeom prst="rect">
            <a:avLst/>
          </a:prstGeom>
        </p:spPr>
      </p:pic>
      <p:pic>
        <p:nvPicPr>
          <p:cNvPr id="8" name="Picture 8" descr="Uma imagem com objeto&#10;&#10;Descrição gerada com confiança alta">
            <a:extLst>
              <a:ext uri="{FF2B5EF4-FFF2-40B4-BE49-F238E27FC236}">
                <a16:creationId xmlns:a16="http://schemas.microsoft.com/office/drawing/2014/main" id="{25CA64B7-0F5F-4292-82A1-062958C3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421" y="2968096"/>
            <a:ext cx="2219325" cy="561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A37F32-F473-4B8A-BC27-C950FE468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95031" y="4500929"/>
            <a:ext cx="942975" cy="552450"/>
          </a:xfrm>
          <a:prstGeom prst="rect">
            <a:avLst/>
          </a:prstGeom>
        </p:spPr>
      </p:pic>
      <p:pic>
        <p:nvPicPr>
          <p:cNvPr id="3" name="Picture 14" descr="Uma imagem com objeto&#10;&#10;Descrição gerada com confiança muito alta">
            <a:extLst>
              <a:ext uri="{FF2B5EF4-FFF2-40B4-BE49-F238E27FC236}">
                <a16:creationId xmlns:a16="http://schemas.microsoft.com/office/drawing/2014/main" id="{EEBFE832-2B9C-4B3B-9D79-289CE9688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358" y="3818467"/>
            <a:ext cx="1695450" cy="533400"/>
          </a:xfrm>
          <a:prstGeom prst="rect">
            <a:avLst/>
          </a:prstGeom>
        </p:spPr>
      </p:pic>
      <p:pic>
        <p:nvPicPr>
          <p:cNvPr id="4" name="Picture 3" descr="Uma imagem com mobília&#10;&#10;Descrição gerada com confiança alta">
            <a:extLst>
              <a:ext uri="{FF2B5EF4-FFF2-40B4-BE49-F238E27FC236}">
                <a16:creationId xmlns:a16="http://schemas.microsoft.com/office/drawing/2014/main" id="{5D2A1434-CD1D-4788-9EDD-A88CD22E1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258" y="5533565"/>
            <a:ext cx="3393318" cy="567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DE0B4-6075-4C93-960D-AF3CC8EF163F}"/>
              </a:ext>
            </a:extLst>
          </p:cNvPr>
          <p:cNvSpPr txBox="1"/>
          <p:nvPr/>
        </p:nvSpPr>
        <p:spPr>
          <a:xfrm>
            <a:off x="9092060" y="5997047"/>
            <a:ext cx="23516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800" dirty="0"/>
              <a:t>(</a:t>
            </a:r>
            <a:r>
              <a:rPr lang="pt-PT" sz="2800" dirty="0" err="1"/>
              <a:t>Dark</a:t>
            </a:r>
            <a:r>
              <a:rPr lang="pt-PT" sz="2800" dirty="0"/>
              <a:t> </a:t>
            </a:r>
            <a:r>
              <a:rPr lang="pt-PT" sz="2800" dirty="0" err="1"/>
              <a:t>Matter</a:t>
            </a:r>
            <a:r>
              <a:rPr lang="pt-PT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58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B8EF5B-7C46-4335-9004-C19FAD09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/>
              <a:t>Production mechanisms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8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BE2D2D-7C18-4E99-B2FD-ABAA7E052E4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14401581"/>
              </p:ext>
            </p:extLst>
          </p:nvPr>
        </p:nvGraphicFramePr>
        <p:xfrm>
          <a:off x="3352800" y="639761"/>
          <a:ext cx="5959475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767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4A3AF58-DD2E-4A63-A009-D8E76351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Thermal production via mixing</a:t>
            </a:r>
            <a:br>
              <a:rPr lang="en-US" dirty="0"/>
            </a:br>
            <a:r>
              <a:rPr lang="en-US" dirty="0"/>
              <a:t>("freeze in")​</a:t>
            </a:r>
            <a:endParaRPr lang="el-GR" dirty="0"/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D4E79B07-5A6C-4D7A-901F-C94320862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Weak interaction​</a:t>
            </a:r>
          </a:p>
          <a:p>
            <a:r>
              <a:rPr lang="en-US" sz="2800" dirty="0"/>
              <a:t>Active-sterile mixing (seesaw model)</a:t>
            </a:r>
          </a:p>
          <a:p>
            <a:pPr marL="0" indent="0">
              <a:buNone/>
            </a:pPr>
            <a:r>
              <a:rPr lang="en-US" dirty="0"/>
              <a:t>​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1">
                <a:extLst>
                  <a:ext uri="{FF2B5EF4-FFF2-40B4-BE49-F238E27FC236}">
                    <a16:creationId xmlns:a16="http://schemas.microsoft.com/office/drawing/2014/main" id="{CF38D2FF-179D-4CD7-B2A9-61382B22BB6B}"/>
                  </a:ext>
                </a:extLst>
              </p:cNvPr>
              <p:cNvSpPr/>
              <p:nvPr/>
            </p:nvSpPr>
            <p:spPr>
              <a:xfrm>
                <a:off x="2099097" y="3682439"/>
                <a:ext cx="407310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⟩</m:t>
                          </m:r>
                        </m:e>
                      </m:func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kumimoji="0" lang="en-GB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GB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GB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GB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⟩</m:t>
                          </m:r>
                        </m:e>
                      </m:func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11">
                <a:extLst>
                  <a:ext uri="{FF2B5EF4-FFF2-40B4-BE49-F238E27FC236}">
                    <a16:creationId xmlns:a16="http://schemas.microsoft.com/office/drawing/2014/main" id="{CF38D2FF-179D-4CD7-B2A9-61382B22B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097" y="3682439"/>
                <a:ext cx="4073103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94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F50D0D-7AB8-6E45-BF11-0EDA062B922C}"/>
              </a:ext>
            </a:extLst>
          </p:cNvPr>
          <p:cNvSpPr txBox="1">
            <a:spLocks/>
          </p:cNvSpPr>
          <p:nvPr/>
        </p:nvSpPr>
        <p:spPr>
          <a:xfrm>
            <a:off x="457200" y="2502568"/>
            <a:ext cx="4564505" cy="40666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Calibri"/>
              </a:rPr>
              <a:t>Coherent oscillations between active and sterile states</a:t>
            </a: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Calibri"/>
              </a:rPr>
              <a:t>Decoherent scatterings</a:t>
            </a:r>
          </a:p>
          <a:p>
            <a:pPr marL="914400" marR="0" lvl="1" indent="-384048" algn="l" defTabSz="914400" rtl="0" eaLnBrk="1" fontAlgn="auto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–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Calibri"/>
              </a:rPr>
              <a:t>Destroy the coherence of the quantum state</a:t>
            </a:r>
          </a:p>
          <a:p>
            <a:pPr marL="914400" marR="0" lvl="1" indent="-384048" algn="l" defTabSz="914400" rtl="0" eaLnBrk="1" fontAlgn="auto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–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Calibri"/>
              </a:rPr>
              <a:t>Force it into weak interaction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88DDB-A610-9E4E-B561-B21C369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Non-resonant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3E68AC-14D5-D44E-91C8-2319A8BCEA92}"/>
                  </a:ext>
                </a:extLst>
              </p:cNvPr>
              <p:cNvSpPr/>
              <p:nvPr/>
            </p:nvSpPr>
            <p:spPr>
              <a:xfrm>
                <a:off x="6059401" y="2502568"/>
                <a:ext cx="6012352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⟩</m:t>
                          </m:r>
                        </m:e>
                      </m:func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kumimoji="0" lang="en-GB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GB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GB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0" lang="en-GB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e>
                            <m:sub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⟩</m:t>
                          </m:r>
                        </m:e>
                      </m:func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3E68AC-14D5-D44E-91C8-2319A8BCE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01" y="2502568"/>
                <a:ext cx="601235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0DADE0-69AB-ED45-86C7-17A82D006DED}"/>
                  </a:ext>
                </a:extLst>
              </p:cNvPr>
              <p:cNvSpPr txBox="1"/>
              <p:nvPr/>
            </p:nvSpPr>
            <p:spPr>
              <a:xfrm>
                <a:off x="6059401" y="4535905"/>
                <a:ext cx="4997394" cy="1243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GB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Γ</m:t>
                      </m:r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sSubSup>
                        <m:sSubSup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p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kumimoji="0" lang="en-GB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GB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0" lang="en-GB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0" lang="en-GB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𝑇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kumimoji="0" lang="en-GB" sz="24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0" lang="en-GB" sz="24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0" lang="en-GB" sz="24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0" lang="en-GB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0DADE0-69AB-ED45-86C7-17A82D006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01" y="4535905"/>
                <a:ext cx="4997394" cy="1243802"/>
              </a:xfrm>
              <a:prstGeom prst="rect">
                <a:avLst/>
              </a:prstGeom>
              <a:blipFill>
                <a:blip r:embed="rId4"/>
                <a:stretch>
                  <a:fillRect l="-759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8C1C9FA6-268E-4D08-A2B7-1944FF7A9FFC}"/>
              </a:ext>
            </a:extLst>
          </p:cNvPr>
          <p:cNvSpPr/>
          <p:nvPr/>
        </p:nvSpPr>
        <p:spPr>
          <a:xfrm>
            <a:off x="7388942" y="4535905"/>
            <a:ext cx="3667853" cy="14224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5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B8EF5B-7C46-4335-9004-C19FAD09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 dirty="0"/>
              <a:t>Motivation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766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EC452020-D8FB-4168-9818-43C326CFE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21" y="359380"/>
            <a:ext cx="9543968" cy="6498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F98886-C4DC-6B42-B8E8-FD264479CCDE}"/>
                  </a:ext>
                </a:extLst>
              </p:cNvPr>
              <p:cNvSpPr txBox="1"/>
              <p:nvPr/>
            </p:nvSpPr>
            <p:spPr>
              <a:xfrm>
                <a:off x="7363701" y="4002374"/>
                <a:ext cx="112426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sSup>
                        <m:sSup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  <m:sup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F98886-C4DC-6B42-B8E8-FD264479C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701" y="4002374"/>
                <a:ext cx="1124262" cy="492443"/>
              </a:xfrm>
              <a:prstGeom prst="rect">
                <a:avLst/>
              </a:prstGeom>
              <a:blipFill>
                <a:blip r:embed="rId3"/>
                <a:stretch>
                  <a:fillRect l="-6742" r="-449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8BE9AF-17FC-9848-8AF2-3FC34BD61088}"/>
                  </a:ext>
                </a:extLst>
              </p:cNvPr>
              <p:cNvSpPr txBox="1"/>
              <p:nvPr/>
            </p:nvSpPr>
            <p:spPr>
              <a:xfrm>
                <a:off x="3154521" y="3996732"/>
                <a:ext cx="1124262" cy="498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sSup>
                        <m:sSup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  <m:sup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8BE9AF-17FC-9848-8AF2-3FC34BD61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21" y="3996732"/>
                <a:ext cx="1124262" cy="498085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D9E30B-4CF3-C74E-B8E0-2C7DA815CE15}"/>
                  </a:ext>
                </a:extLst>
              </p:cNvPr>
              <p:cNvSpPr txBox="1"/>
              <p:nvPr/>
            </p:nvSpPr>
            <p:spPr>
              <a:xfrm>
                <a:off x="5760796" y="2273300"/>
                <a:ext cx="5681272" cy="918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𝑝𝑒𝑎𝑘</m:t>
                          </m:r>
                        </m:sub>
                      </m:sSub>
                      <m:r>
                        <a:rPr kumimoji="0" lang="en-GB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133 </m:t>
                      </m:r>
                      <m:r>
                        <m:rPr>
                          <m:sty m:val="p"/>
                        </m:rPr>
                        <a:rPr kumimoji="0" lang="en-GB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MeV</m:t>
                      </m:r>
                      <m:r>
                        <a:rPr kumimoji="0" lang="en-GB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GB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kumimoji="0" lang="en-GB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keV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D9E30B-4CF3-C74E-B8E0-2C7DA815C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96" y="2273300"/>
                <a:ext cx="5681272" cy="918200"/>
              </a:xfrm>
              <a:prstGeom prst="rect">
                <a:avLst/>
              </a:prstGeom>
              <a:blipFill>
                <a:blip r:embed="rId5"/>
                <a:stretch>
                  <a:fillRect t="-1370" b="-26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1010FC-136E-6544-8AEA-02C6D84FB65E}"/>
                  </a:ext>
                </a:extLst>
              </p:cNvPr>
              <p:cNvSpPr txBox="1"/>
              <p:nvPr/>
            </p:nvSpPr>
            <p:spPr>
              <a:xfrm>
                <a:off x="6059401" y="701414"/>
                <a:ext cx="4997394" cy="1243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GB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Γ</m:t>
                      </m:r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sSubSup>
                        <m:sSubSup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p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kumimoji="0" lang="en-GB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GB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0" lang="en-GB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0" lang="en-GB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𝑇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kumimoji="0" lang="en-GB" sz="24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0" lang="en-GB" sz="24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0" lang="en-GB" sz="24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0" lang="en-GB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1010FC-136E-6544-8AEA-02C6D84FB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01" y="701414"/>
                <a:ext cx="4997394" cy="1243802"/>
              </a:xfrm>
              <a:prstGeom prst="rect">
                <a:avLst/>
              </a:prstGeom>
              <a:blipFill>
                <a:blip r:embed="rId6"/>
                <a:stretch>
                  <a:fillRect l="-759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94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3B39-C2EC-40A1-BB57-C5D10746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Resonant production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8F3F2-4218-405D-BEC2-5C630A663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83228"/>
            <a:ext cx="9601200" cy="46808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cs typeface="Calibri"/>
              </a:rPr>
              <a:t>Lepton asymmetries</a:t>
            </a: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" sz="2800" dirty="0" err="1"/>
              <a:t>Mikheyev</a:t>
            </a:r>
            <a:r>
              <a:rPr lang="en" sz="2800" dirty="0"/>
              <a:t>–Smirnov–Wolfenstein (MSW) effect</a:t>
            </a:r>
            <a:endParaRPr lang="en" sz="2800" dirty="0">
              <a:cs typeface="Calibri"/>
            </a:endParaRPr>
          </a:p>
          <a:p>
            <a:pPr lvl="1"/>
            <a:r>
              <a:rPr lang="en" sz="2800" dirty="0">
                <a:cs typeface="Calibri"/>
              </a:rPr>
              <a:t>Enhances the transition between two kinds of neutrinos in a changing lepton density</a:t>
            </a:r>
          </a:p>
          <a:p>
            <a:r>
              <a:rPr lang="en" sz="2800" dirty="0" err="1">
                <a:cs typeface="Calibri"/>
              </a:rPr>
              <a:t>Disfavoured</a:t>
            </a:r>
            <a:r>
              <a:rPr lang="en" sz="2800" dirty="0">
                <a:cs typeface="Calibri"/>
              </a:rPr>
              <a:t> by constraints from Lyman-α forest, dwarf galaxy number counts and X-ray data</a:t>
            </a:r>
          </a:p>
          <a:p>
            <a:r>
              <a:rPr lang="en" sz="2800" dirty="0">
                <a:cs typeface="Calibri"/>
              </a:rPr>
              <a:t>Uncertain how large lepton asymmetries could be generated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6E11EF1-6574-43DF-8CF8-8839278A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684" y="2745961"/>
            <a:ext cx="4180935" cy="51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4E76-F426-D443-8D31-642BA2B4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gauge interactions</a:t>
            </a:r>
            <a:br>
              <a:rPr lang="en-US" dirty="0"/>
            </a:br>
            <a:r>
              <a:rPr lang="en-US" dirty="0"/>
              <a:t>(“freeze-out”)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8F0F192-8819-944D-9D02-8EF75373B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8" y="971319"/>
            <a:ext cx="5211762" cy="4604211"/>
          </a:xfrm>
        </p:spPr>
      </p:pic>
      <p:pic>
        <p:nvPicPr>
          <p:cNvPr id="11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94027C5-CF8A-684E-B249-1FD6AFB7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664" y="5644926"/>
            <a:ext cx="5328436" cy="755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0DB53C-2B4B-F947-ACD1-C61E466D0E2F}"/>
                  </a:ext>
                </a:extLst>
              </p:cNvPr>
              <p:cNvSpPr txBox="1"/>
              <p:nvPr/>
            </p:nvSpPr>
            <p:spPr>
              <a:xfrm>
                <a:off x="723900" y="3838443"/>
                <a:ext cx="4022440" cy="1307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3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sub>
                        <m:sup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p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GB" sz="3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3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kumimoji="0" lang="en-GB" sz="3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𝑊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GB" sz="3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3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0" lang="en-GB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0DB53C-2B4B-F947-ACD1-C61E466D0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838443"/>
                <a:ext cx="4022440" cy="1307346"/>
              </a:xfrm>
              <a:prstGeom prst="rect">
                <a:avLst/>
              </a:prstGeom>
              <a:blipFill>
                <a:blip r:embed="rId4"/>
                <a:stretch>
                  <a:fillRect l="-943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7F3E17-D399-9343-B9E8-03EADC2B7860}"/>
                  </a:ext>
                </a:extLst>
              </p:cNvPr>
              <p:cNvSpPr txBox="1"/>
              <p:nvPr/>
            </p:nvSpPr>
            <p:spPr>
              <a:xfrm>
                <a:off x="723900" y="5448213"/>
                <a:ext cx="4022440" cy="62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sub>
                          </m:sSub>
                        </m:sub>
                      </m:sSub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&gt;1 </m:t>
                      </m:r>
                      <m:r>
                        <m:rPr>
                          <m:sty m:val="p"/>
                        </m:rPr>
                        <a:rPr kumimoji="0" lang="en-GB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TeV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7F3E17-D399-9343-B9E8-03EADC2B7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5448213"/>
                <a:ext cx="4022440" cy="627095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538EAB-7275-2744-A8A7-AE3D5EEA8CB7}"/>
              </a:ext>
            </a:extLst>
          </p:cNvPr>
          <p:cNvSpPr txBox="1"/>
          <p:nvPr/>
        </p:nvSpPr>
        <p:spPr>
          <a:xfrm>
            <a:off x="9764486" y="685800"/>
            <a:ext cx="232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Steigman</a:t>
            </a:r>
            <a:r>
              <a:rPr lang="en-US" dirty="0"/>
              <a:t> et al. 2012</a:t>
            </a:r>
          </a:p>
        </p:txBody>
      </p:sp>
    </p:spTree>
    <p:extLst>
      <p:ext uri="{BB962C8B-B14F-4D97-AF65-F5344CB8AC3E}">
        <p14:creationId xmlns:p14="http://schemas.microsoft.com/office/powerpoint/2010/main" val="28706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53B1-1F99-46CD-AD29-D6A53B68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Non-thermal Production in the decay of heavier particles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F121-F089-401B-A3E0-9E21F4D2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Calibri"/>
              </a:rPr>
              <a:t>Decay far from thermal equilibrium</a:t>
            </a:r>
          </a:p>
          <a:p>
            <a:r>
              <a:rPr lang="en-US" sz="2800" dirty="0">
                <a:cs typeface="Calibri"/>
              </a:rPr>
              <a:t>Decay of a heavier parent particle</a:t>
            </a:r>
          </a:p>
          <a:p>
            <a:r>
              <a:rPr lang="en-US" sz="2800" dirty="0">
                <a:cs typeface="Calibri"/>
              </a:rPr>
              <a:t>Sterile neutrino in keV scale</a:t>
            </a:r>
          </a:p>
          <a:p>
            <a:r>
              <a:rPr lang="en-US" sz="2800" dirty="0">
                <a:cs typeface="Calibri"/>
              </a:rPr>
              <a:t>highly relativistic</a:t>
            </a:r>
            <a:endParaRPr lang="en-US" sz="2800" dirty="0"/>
          </a:p>
          <a:p>
            <a:r>
              <a:rPr lang="en-US" sz="2800" dirty="0">
                <a:cs typeface="Calibri"/>
              </a:rPr>
              <a:t>Possible decays of </a:t>
            </a:r>
            <a:r>
              <a:rPr lang="en-US" sz="2800" dirty="0" err="1">
                <a:cs typeface="Calibri"/>
              </a:rPr>
              <a:t>pions</a:t>
            </a:r>
            <a:r>
              <a:rPr lang="en-US" sz="2800" dirty="0">
                <a:cs typeface="Calibri"/>
              </a:rPr>
              <a:t>, the Higgs boson, W bosons</a:t>
            </a:r>
          </a:p>
        </p:txBody>
      </p:sp>
    </p:spTree>
    <p:extLst>
      <p:ext uri="{BB962C8B-B14F-4D97-AF65-F5344CB8AC3E}">
        <p14:creationId xmlns:p14="http://schemas.microsoft.com/office/powerpoint/2010/main" val="3447586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209DB6-C3CA-46D2-9655-B3023C7F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100" cap="all" dirty="0"/>
              <a:t>Observational evidence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445CFE9D-9C2A-4EEF-AEBE-F0D2F4C5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50" y="270934"/>
            <a:ext cx="10515013" cy="6587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1A1C5-B92C-1945-B24D-038137AA7323}"/>
              </a:ext>
            </a:extLst>
          </p:cNvPr>
          <p:cNvSpPr txBox="1"/>
          <p:nvPr/>
        </p:nvSpPr>
        <p:spPr>
          <a:xfrm>
            <a:off x="9213634" y="6338198"/>
            <a:ext cx="21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Boyarski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86828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D8D70-3AF4-4B0C-8E5F-9FD57F1C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57" y="5152957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dirty="0"/>
              <a:t>Phase space saturation</a:t>
            </a:r>
          </a:p>
        </p:txBody>
      </p:sp>
      <p:pic>
        <p:nvPicPr>
          <p:cNvPr id="10" name="Picture 11" descr="A close up of a screen&#10;&#10;Description generated with high confidence">
            <a:extLst>
              <a:ext uri="{FF2B5EF4-FFF2-40B4-BE49-F238E27FC236}">
                <a16:creationId xmlns:a16="http://schemas.microsoft.com/office/drawing/2014/main" id="{BDA19F0D-53B7-4A0F-8396-2CF98B957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786269"/>
            <a:ext cx="5130799" cy="3258057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8D5E3F-C92B-F94B-B9C5-AE899810BFAF}"/>
                  </a:ext>
                </a:extLst>
              </p:cNvPr>
              <p:cNvSpPr txBox="1"/>
              <p:nvPr/>
            </p:nvSpPr>
            <p:spPr>
              <a:xfrm>
                <a:off x="6630469" y="1582074"/>
                <a:ext cx="4825873" cy="1220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𝐷𝑀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ad>
                            <m:radPr>
                              <m:deg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h𝑎𝑙𝑜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8D5E3F-C92B-F94B-B9C5-AE899810B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469" y="1582074"/>
                <a:ext cx="4825873" cy="1220847"/>
              </a:xfrm>
              <a:prstGeom prst="rect">
                <a:avLst/>
              </a:prstGeom>
              <a:blipFill>
                <a:blip r:embed="rId3"/>
                <a:stretch>
                  <a:fillRect l="-1312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DB9A72-F4FE-5141-B7A8-9E65EDDE8595}"/>
                  </a:ext>
                </a:extLst>
              </p:cNvPr>
              <p:cNvSpPr txBox="1"/>
              <p:nvPr/>
            </p:nvSpPr>
            <p:spPr>
              <a:xfrm>
                <a:off x="7605322" y="3078440"/>
                <a:ext cx="1737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≈100 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DB9A72-F4FE-5141-B7A8-9E65EDDE8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322" y="3078440"/>
                <a:ext cx="1737848" cy="492443"/>
              </a:xfrm>
              <a:prstGeom prst="rect">
                <a:avLst/>
              </a:prstGeom>
              <a:blipFill>
                <a:blip r:embed="rId4"/>
                <a:stretch>
                  <a:fillRect l="-2174" t="-2500" r="-362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488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370F7-DECC-4315-9EF9-0709FC37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Warm dark matter</a:t>
            </a: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44A53007-C7D6-4A26-B614-B4E51A4C2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379023" y="1399314"/>
            <a:ext cx="5659222" cy="4258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A2DA28-7AD1-1840-9246-BF39B72CCE21}"/>
              </a:ext>
            </a:extLst>
          </p:cNvPr>
          <p:cNvCxnSpPr/>
          <p:nvPr/>
        </p:nvCxnSpPr>
        <p:spPr>
          <a:xfrm>
            <a:off x="5551714" y="1502229"/>
            <a:ext cx="0" cy="36507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39A991-8FAB-0D42-B144-CA2D9B4023C7}"/>
              </a:ext>
            </a:extLst>
          </p:cNvPr>
          <p:cNvSpPr txBox="1"/>
          <p:nvPr/>
        </p:nvSpPr>
        <p:spPr>
          <a:xfrm>
            <a:off x="4871357" y="1132294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Milky Way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F030E-DA76-DA48-8289-DEFDF4C03064}"/>
              </a:ext>
            </a:extLst>
          </p:cNvPr>
          <p:cNvSpPr txBox="1"/>
          <p:nvPr/>
        </p:nvSpPr>
        <p:spPr>
          <a:xfrm>
            <a:off x="5185728" y="5657878"/>
            <a:ext cx="21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Boyarski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10289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3F93-213E-4648-9972-CEB96326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234721" cy="1485900"/>
          </a:xfrm>
        </p:spPr>
        <p:txBody>
          <a:bodyPr/>
          <a:lstStyle/>
          <a:p>
            <a:r>
              <a:rPr lang="en-US" dirty="0"/>
              <a:t>Lensing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A9261-16CA-A14A-86F6-415CE63BE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790253"/>
            <a:ext cx="4234721" cy="3581401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"/>
              </a:rPr>
              <a:t>Lensing applicable at low z</a:t>
            </a:r>
          </a:p>
          <a:p>
            <a:r>
              <a:rPr lang="en-US" sz="2800" dirty="0">
                <a:cs typeface="Calibri"/>
              </a:rPr>
              <a:t>CDM/WDM difference most pronounced at high-z</a:t>
            </a:r>
          </a:p>
        </p:txBody>
      </p:sp>
    </p:spTree>
    <p:extLst>
      <p:ext uri="{BB962C8B-B14F-4D97-AF65-F5344CB8AC3E}">
        <p14:creationId xmlns:p14="http://schemas.microsoft.com/office/powerpoint/2010/main" val="818560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3F93-213E-4648-9972-CEB96326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234721" cy="1485900"/>
          </a:xfrm>
        </p:spPr>
        <p:txBody>
          <a:bodyPr/>
          <a:lstStyle/>
          <a:p>
            <a:r>
              <a:rPr lang="en-US" dirty="0"/>
              <a:t>Lensing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A9261-16CA-A14A-86F6-415CE63BE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790253"/>
            <a:ext cx="4234721" cy="3581401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"/>
              </a:rPr>
              <a:t>Lensing applicable at low z</a:t>
            </a:r>
          </a:p>
          <a:p>
            <a:r>
              <a:rPr lang="en-US" sz="2800" dirty="0">
                <a:cs typeface="Calibri"/>
              </a:rPr>
              <a:t>CDM/WDM difference most pronounced at high-z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CDB3D-A5EC-9C4E-978C-FA7B32940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6320" y="1790253"/>
            <a:ext cx="6280879" cy="5433935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"/>
              </a:rPr>
              <a:t>Nonlinear structure formation</a:t>
            </a:r>
          </a:p>
          <a:p>
            <a:pPr lvl="1"/>
            <a:r>
              <a:rPr lang="en-US" sz="2800" dirty="0">
                <a:cs typeface="Calibri"/>
              </a:rPr>
              <a:t>realization variance (possibly larger than physical effects)</a:t>
            </a:r>
          </a:p>
          <a:p>
            <a:r>
              <a:rPr lang="en-US" sz="2800" dirty="0">
                <a:cs typeface="Calibri"/>
              </a:rPr>
              <a:t>Small haloes countable only for very local universe (MW, Andromeda)</a:t>
            </a:r>
          </a:p>
          <a:p>
            <a:pPr lvl="1"/>
            <a:r>
              <a:rPr lang="en-US" sz="2800" dirty="0">
                <a:cs typeface="Calibri"/>
              </a:rPr>
              <a:t>Milky Way has fewer satellites than predicted</a:t>
            </a:r>
          </a:p>
          <a:p>
            <a:r>
              <a:rPr lang="en-US" sz="2800" dirty="0"/>
              <a:t>Baryonic structures may not trace DM </a:t>
            </a:r>
          </a:p>
          <a:p>
            <a:r>
              <a:rPr lang="en-US" sz="2800" dirty="0"/>
              <a:t>Effects of pressure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46A832-A278-FF4E-9B72-C2F7B9475AA4}"/>
              </a:ext>
            </a:extLst>
          </p:cNvPr>
          <p:cNvSpPr txBox="1">
            <a:spLocks/>
          </p:cNvSpPr>
          <p:nvPr/>
        </p:nvSpPr>
        <p:spPr>
          <a:xfrm>
            <a:off x="5606321" y="685800"/>
            <a:ext cx="423472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Counting haloes</a:t>
            </a:r>
          </a:p>
        </p:txBody>
      </p:sp>
    </p:spTree>
    <p:extLst>
      <p:ext uri="{BB962C8B-B14F-4D97-AF65-F5344CB8AC3E}">
        <p14:creationId xmlns:p14="http://schemas.microsoft.com/office/powerpoint/2010/main" val="144609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5C3A-EE30-42F6-9183-840F10B3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Neutrinos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22F5E-525D-4FCF-BE49-387877599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cs typeface="Calibri"/>
              </a:rPr>
              <a:t>Electrically neutral</a:t>
            </a:r>
          </a:p>
          <a:p>
            <a:r>
              <a:rPr lang="en-GB" sz="2800" dirty="0">
                <a:cs typeface="Calibri"/>
              </a:rPr>
              <a:t>Only interact weakly</a:t>
            </a:r>
          </a:p>
          <a:p>
            <a:r>
              <a:rPr lang="en-GB" sz="2800" dirty="0">
                <a:cs typeface="Calibri"/>
              </a:rPr>
              <a:t>Long-living</a:t>
            </a:r>
          </a:p>
          <a:p>
            <a:r>
              <a:rPr lang="en-GB" sz="2800" dirty="0">
                <a:cs typeface="Calibri"/>
              </a:rPr>
              <a:t>Oscillate              Massive               DM candidate?</a:t>
            </a:r>
            <a:endParaRPr lang="en-GB" dirty="0">
              <a:cs typeface="Calibri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BDCA4AC2-2118-4D24-9EF4-43115285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368" y="3919641"/>
            <a:ext cx="942975" cy="552450"/>
          </a:xfrm>
          <a:prstGeom prst="rect">
            <a:avLst/>
          </a:prstGeom>
        </p:spPr>
      </p:pic>
      <p:pic>
        <p:nvPicPr>
          <p:cNvPr id="8" name="Picture 14" descr="Uma imagem com mobília&#10;&#10;Descrição gerada com confiança alta">
            <a:extLst>
              <a:ext uri="{FF2B5EF4-FFF2-40B4-BE49-F238E27FC236}">
                <a16:creationId xmlns:a16="http://schemas.microsoft.com/office/drawing/2014/main" id="{CD7C38B1-FBB4-415C-9609-47B2AA13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256" y="3919641"/>
            <a:ext cx="9429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15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D8D70-3AF4-4B0C-8E5F-9FD57F1C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5152957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dirty="0"/>
              <a:t>Lyman-</a:t>
            </a:r>
            <a:r>
              <a:rPr lang="el-GR" dirty="0"/>
              <a:t>α </a:t>
            </a:r>
            <a:r>
              <a:rPr lang="en-US" dirty="0"/>
              <a:t>forest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D96ACAF-9AC4-6341-A700-3252E553D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99" y="453995"/>
            <a:ext cx="8197176" cy="42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07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D8D70-3AF4-4B0C-8E5F-9FD57F1C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5152957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GB" dirty="0"/>
              <a:t>Photon emission &amp; the 3.5 keV line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D9B32C1-89D3-9841-92CF-E07486AF3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489" y="548082"/>
            <a:ext cx="8553613" cy="416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2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D8D70-3AF4-4B0C-8E5F-9FD57F1C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5152957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GB" dirty="0"/>
              <a:t>Photon emission &amp; the 3.5 keV line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D9B32C1-89D3-9841-92CF-E07486AF3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36" y="1871663"/>
            <a:ext cx="4852621" cy="2365652"/>
          </a:xfrm>
          <a:prstGeom prst="rect">
            <a:avLst/>
          </a:prstGeom>
        </p:spPr>
      </p:pic>
      <p:pic>
        <p:nvPicPr>
          <p:cNvPr id="11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9AC059E2-E941-8C4D-B51D-3507C478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63181"/>
            <a:ext cx="6238402" cy="49595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7B6F94-28D0-0B44-A752-1B0F0E7AE8E9}"/>
              </a:ext>
            </a:extLst>
          </p:cNvPr>
          <p:cNvSpPr txBox="1"/>
          <p:nvPr/>
        </p:nvSpPr>
        <p:spPr>
          <a:xfrm>
            <a:off x="10123714" y="4767935"/>
            <a:ext cx="171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Abazajian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1563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D8D70-3AF4-4B0C-8E5F-9FD57F1C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5152957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GB" dirty="0"/>
              <a:t>Significant?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A2856-2BE7-A34F-89A0-2968C9F39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3" y="204981"/>
            <a:ext cx="11418753" cy="44730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F77E2B-4353-4E4C-B1ED-C73B91D631E6}"/>
              </a:ext>
            </a:extLst>
          </p:cNvPr>
          <p:cNvSpPr txBox="1"/>
          <p:nvPr/>
        </p:nvSpPr>
        <p:spPr>
          <a:xfrm>
            <a:off x="9873343" y="4493394"/>
            <a:ext cx="193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Bulbul et al. 2014</a:t>
            </a:r>
          </a:p>
        </p:txBody>
      </p:sp>
    </p:spTree>
    <p:extLst>
      <p:ext uri="{BB962C8B-B14F-4D97-AF65-F5344CB8AC3E}">
        <p14:creationId xmlns:p14="http://schemas.microsoft.com/office/powerpoint/2010/main" val="2221497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933720B-DD9E-4FA3-AC40-71CB1A36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7" y="498819"/>
            <a:ext cx="9549530" cy="14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18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067C7D2-A47A-4382-B5D7-D3355460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2244520"/>
            <a:ext cx="10535728" cy="203378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33720B-DD9E-4FA3-AC40-71CB1A36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07" y="498819"/>
            <a:ext cx="9549530" cy="1439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0C90C-104E-424F-B9C3-08E0E8BD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322">
            <a:off x="65497" y="6179964"/>
            <a:ext cx="71238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8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067C7D2-A47A-4382-B5D7-D3355460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2244520"/>
            <a:ext cx="10535728" cy="203378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33720B-DD9E-4FA3-AC40-71CB1A36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07" y="498819"/>
            <a:ext cx="9549530" cy="1439772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8C25B7-ECC9-40CD-85B3-1DECF46B9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" t="5839" r="70" b="-730"/>
          <a:stretch/>
        </p:blipFill>
        <p:spPr>
          <a:xfrm>
            <a:off x="838200" y="4727250"/>
            <a:ext cx="10503426" cy="155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0C90C-104E-424F-B9C3-08E0E8BD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322">
            <a:off x="65497" y="6179964"/>
            <a:ext cx="71238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1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445CFE9D-9C2A-4EEF-AEBE-F0D2F4C5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50" y="270934"/>
            <a:ext cx="10515013" cy="6587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286A6-B978-CA40-BB7B-F9C34A8B8641}"/>
              </a:ext>
            </a:extLst>
          </p:cNvPr>
          <p:cNvSpPr txBox="1"/>
          <p:nvPr/>
        </p:nvSpPr>
        <p:spPr>
          <a:xfrm>
            <a:off x="9213634" y="6338198"/>
            <a:ext cx="21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Boyarski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97376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7C6501A-A4AF-7048-BE2D-C8817C52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68" y="2479288"/>
            <a:ext cx="8378034" cy="18641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EEB1D8-C854-BD40-AD51-41709DDD1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322">
            <a:off x="65497" y="6179964"/>
            <a:ext cx="71238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2296C6-28F7-4BD7-9EFB-22A268E3D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E3156-D3A2-3C4C-A517-F31FA251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1480929"/>
            <a:ext cx="5791426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Questions?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BB17300-EE76-409B-97FE-4836C509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EABCDF0-66B8-40A9-98EB-B6837EF18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922A1-5339-A34B-84D4-A51C06546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1014">
            <a:off x="1297059" y="1675759"/>
            <a:ext cx="3634170" cy="34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1ADB91-F6DF-7E4D-A0C4-CD730CEC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Neutrinos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DEF2B-5DCF-471D-9A25-50234731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3000" dirty="0">
                <a:cs typeface="Calibri"/>
              </a:rPr>
              <a:t>    _                             ,    </a:t>
            </a:r>
          </a:p>
          <a:p>
            <a:endParaRPr lang="en-GB" sz="3000" dirty="0">
              <a:cs typeface="Calibri"/>
            </a:endParaRPr>
          </a:p>
          <a:p>
            <a:r>
              <a:rPr lang="en-GB" sz="3000" dirty="0">
                <a:cs typeface="Calibri"/>
              </a:rPr>
              <a:t>     _</a:t>
            </a:r>
          </a:p>
          <a:p>
            <a:endParaRPr lang="en-GB" sz="3000" dirty="0">
              <a:cs typeface="Calibri"/>
            </a:endParaRPr>
          </a:p>
          <a:p>
            <a:r>
              <a:rPr lang="en-GB" sz="3000" dirty="0">
                <a:cs typeface="Calibri"/>
              </a:rPr>
              <a:t>DM candidates </a:t>
            </a:r>
          </a:p>
          <a:p>
            <a:endParaRPr lang="en-GB" sz="3000" dirty="0">
              <a:cs typeface="Calibri"/>
            </a:endParaRPr>
          </a:p>
          <a:p>
            <a:r>
              <a:rPr lang="en-GB" sz="2800" dirty="0">
                <a:cs typeface="Calibri"/>
              </a:rPr>
              <a:t>But</a:t>
            </a:r>
          </a:p>
        </p:txBody>
      </p:sp>
      <p:pic>
        <p:nvPicPr>
          <p:cNvPr id="4" name="Picture 4" descr="Uma imagem com objeto&#10;&#10;Descrição gerada com confiança muito alta">
            <a:extLst>
              <a:ext uri="{FF2B5EF4-FFF2-40B4-BE49-F238E27FC236}">
                <a16:creationId xmlns:a16="http://schemas.microsoft.com/office/drawing/2014/main" id="{05B0435C-9ACE-48DF-BA8C-66B3CFB9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33" y="2164097"/>
            <a:ext cx="2743200" cy="779764"/>
          </a:xfrm>
          <a:prstGeom prst="rect">
            <a:avLst/>
          </a:prstGeom>
        </p:spPr>
      </p:pic>
      <p:pic>
        <p:nvPicPr>
          <p:cNvPr id="6" name="Picture 6" descr="Uma imagem com objeto&#10;&#10;Descrição gerada com confiança muito alta">
            <a:extLst>
              <a:ext uri="{FF2B5EF4-FFF2-40B4-BE49-F238E27FC236}">
                <a16:creationId xmlns:a16="http://schemas.microsoft.com/office/drawing/2014/main" id="{C322000E-8193-4650-A203-444F0C79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33" y="2917994"/>
            <a:ext cx="4447116" cy="1158706"/>
          </a:xfrm>
          <a:prstGeom prst="rect">
            <a:avLst/>
          </a:prstGeom>
        </p:spPr>
      </p:pic>
      <p:pic>
        <p:nvPicPr>
          <p:cNvPr id="10" name="Picture 10" descr="Uma imagem com objeto, relógio, antena&#10;&#10;Descrição gerada com confiança alta">
            <a:extLst>
              <a:ext uri="{FF2B5EF4-FFF2-40B4-BE49-F238E27FC236}">
                <a16:creationId xmlns:a16="http://schemas.microsoft.com/office/drawing/2014/main" id="{A61A6238-603A-4299-AE4B-708C9D2A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463" y="5152807"/>
            <a:ext cx="2923116" cy="77591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8CFDB84-9B91-4326-9BD5-CE3C77A0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579" y="1977517"/>
            <a:ext cx="2743200" cy="1054228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7A0A7BE-4A21-4C71-A712-77729F9D1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791" y="4254321"/>
            <a:ext cx="942975" cy="552450"/>
          </a:xfrm>
          <a:prstGeom prst="rect">
            <a:avLst/>
          </a:prstGeom>
        </p:spPr>
      </p:pic>
      <p:pic>
        <p:nvPicPr>
          <p:cNvPr id="5" name="Picture 6" descr="Uma imagem com objeto&#10;&#10;Descrição gerada com confiança alta">
            <a:extLst>
              <a:ext uri="{FF2B5EF4-FFF2-40B4-BE49-F238E27FC236}">
                <a16:creationId xmlns:a16="http://schemas.microsoft.com/office/drawing/2014/main" id="{DC268DA1-8535-4FD8-8F22-C849A7CF1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766" y="4138026"/>
            <a:ext cx="3124200" cy="7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0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A6C4-B0EA-4C3F-8497-2B06965F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cs typeface="Calibri Light"/>
              </a:rPr>
              <a:t>Neutrinos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DEF2B-5DCF-471D-9A25-50234731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cs typeface="Calibri"/>
              </a:rPr>
              <a:t>    _                                        </a:t>
            </a:r>
          </a:p>
          <a:p>
            <a:endParaRPr lang="en-GB" sz="2800" dirty="0">
              <a:cs typeface="Calibri"/>
            </a:endParaRPr>
          </a:p>
          <a:p>
            <a:endParaRPr lang="en-GB" sz="2800" dirty="0">
              <a:cs typeface="Calibri"/>
            </a:endParaRPr>
          </a:p>
          <a:p>
            <a:pPr marL="0" indent="0">
              <a:buNone/>
            </a:pPr>
            <a:endParaRPr lang="en-GB" sz="2800" dirty="0">
              <a:cs typeface="Calibri"/>
            </a:endParaRPr>
          </a:p>
          <a:p>
            <a:r>
              <a:rPr lang="en-GB" sz="2800" dirty="0">
                <a:cs typeface="Calibri"/>
              </a:rPr>
              <a:t>  Hot DM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7A0A7BE-4A21-4C71-A712-77729F9D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40" y="3042545"/>
            <a:ext cx="942975" cy="552450"/>
          </a:xfrm>
          <a:prstGeom prst="rect">
            <a:avLst/>
          </a:prstGeom>
        </p:spPr>
      </p:pic>
      <p:pic>
        <p:nvPicPr>
          <p:cNvPr id="5" name="Picture 6" descr="Uma imagem com objeto&#10;&#10;Descrição gerada com confiança muito alta">
            <a:extLst>
              <a:ext uri="{FF2B5EF4-FFF2-40B4-BE49-F238E27FC236}">
                <a16:creationId xmlns:a16="http://schemas.microsoft.com/office/drawing/2014/main" id="{12E05E05-AEA2-4BD6-B9B5-C93AAF539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57" y="2265895"/>
            <a:ext cx="2743200" cy="640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6657B5-D006-4EB1-BA69-7E5AA0D51C61}"/>
              </a:ext>
            </a:extLst>
          </p:cNvPr>
          <p:cNvSpPr txBox="1"/>
          <p:nvPr/>
        </p:nvSpPr>
        <p:spPr>
          <a:xfrm>
            <a:off x="3244957" y="3052721"/>
            <a:ext cx="56964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Neutrinos decouple relativistic</a:t>
            </a:r>
            <a:endParaRPr kumimoji="0" lang="en-GB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Calibri"/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A73A6FC1-B92E-449B-A38B-8713F539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40" y="3716516"/>
            <a:ext cx="942975" cy="552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BFC7BF-32FA-4682-A983-A8C55801CAA2}"/>
              </a:ext>
            </a:extLst>
          </p:cNvPr>
          <p:cNvSpPr txBox="1"/>
          <p:nvPr/>
        </p:nvSpPr>
        <p:spPr>
          <a:xfrm>
            <a:off x="3244957" y="3726692"/>
            <a:ext cx="6856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No time for large structure formation</a:t>
            </a:r>
            <a:endParaRPr kumimoji="0" lang="en-GB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01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9D22-B816-4029-9F53-44B1D899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Neutrinos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9617A-D9C9-4FFE-82F3-A2CB5C441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Calibri"/>
              </a:rPr>
              <a:t>    _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  Hot DM</a:t>
            </a:r>
          </a:p>
        </p:txBody>
      </p:sp>
      <p:pic>
        <p:nvPicPr>
          <p:cNvPr id="5" name="Picture 10" descr="Uma imagem com objeto, relógio, antena&#10;&#10;Descrição gerada com confiança alta">
            <a:extLst>
              <a:ext uri="{FF2B5EF4-FFF2-40B4-BE49-F238E27FC236}">
                <a16:creationId xmlns:a16="http://schemas.microsoft.com/office/drawing/2014/main" id="{6C5750E3-7A8A-4DD9-AFF1-3D5AD140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86" y="2181876"/>
            <a:ext cx="2923116" cy="775919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1BB3DCA-EF96-4A48-A20C-F38356F4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75" y="4247499"/>
            <a:ext cx="942975" cy="552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899EC1-3E41-4D4B-B69F-F8BEAD1870C6}"/>
              </a:ext>
            </a:extLst>
          </p:cNvPr>
          <p:cNvSpPr txBox="1"/>
          <p:nvPr/>
        </p:nvSpPr>
        <p:spPr>
          <a:xfrm>
            <a:off x="3072392" y="4257675"/>
            <a:ext cx="6856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Not a viable DM candidate</a:t>
            </a:r>
            <a:endParaRPr kumimoji="0" lang="en-US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10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9D22-B816-4029-9F53-44B1D899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cs typeface="Calibri Light"/>
              </a:rPr>
              <a:t>Neutrinos</a:t>
            </a:r>
            <a:endParaRPr lang="pt-PT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9617A-D9C9-4FFE-82F3-A2CB5C441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Calibri"/>
              </a:rPr>
              <a:t>    _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  Hot DM</a:t>
            </a:r>
          </a:p>
        </p:txBody>
      </p:sp>
      <p:pic>
        <p:nvPicPr>
          <p:cNvPr id="5" name="Picture 10" descr="Uma imagem com objeto, relógio, antena&#10;&#10;Descrição gerada com confiança alta">
            <a:extLst>
              <a:ext uri="{FF2B5EF4-FFF2-40B4-BE49-F238E27FC236}">
                <a16:creationId xmlns:a16="http://schemas.microsoft.com/office/drawing/2014/main" id="{6C5750E3-7A8A-4DD9-AFF1-3D5AD140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86" y="2181876"/>
            <a:ext cx="2923116" cy="775919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1BB3DCA-EF96-4A48-A20C-F38356F4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75" y="4247499"/>
            <a:ext cx="942975" cy="552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899EC1-3E41-4D4B-B69F-F8BEAD1870C6}"/>
              </a:ext>
            </a:extLst>
          </p:cNvPr>
          <p:cNvSpPr txBox="1"/>
          <p:nvPr/>
        </p:nvSpPr>
        <p:spPr>
          <a:xfrm>
            <a:off x="3072392" y="4257675"/>
            <a:ext cx="6856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Not a viable DM candidate</a:t>
            </a:r>
            <a:endParaRPr kumimoji="0" lang="en-US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Calibri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2962B23-E7FE-4294-BB98-CA8F1841E5CE}"/>
              </a:ext>
            </a:extLst>
          </p:cNvPr>
          <p:cNvSpPr txBox="1"/>
          <p:nvPr/>
        </p:nvSpPr>
        <p:spPr>
          <a:xfrm>
            <a:off x="1049799" y="5230915"/>
            <a:ext cx="117423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The SM does not contain a viable DM candidate</a:t>
            </a:r>
            <a:endParaRPr kumimoji="0" lang="en-US" sz="40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14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2FF38-39BC-4F62-8552-425D9DA2E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123486"/>
            <a:ext cx="9296399" cy="35167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i="1">
                <a:ea typeface="+mn-lt"/>
                <a:cs typeface="+mn-lt"/>
              </a:rPr>
              <a:t>“particles that are, from the point of view of ordinary weak interactions, </a:t>
            </a:r>
            <a:r>
              <a:rPr lang="en-US" sz="3600" b="1" i="1">
                <a:ea typeface="+mn-lt"/>
                <a:cs typeface="+mn-lt"/>
              </a:rPr>
              <a:t>sterile</a:t>
            </a:r>
            <a:r>
              <a:rPr lang="en-US" sz="3600" i="1">
                <a:ea typeface="+mn-lt"/>
                <a:cs typeface="+mn-lt"/>
              </a:rPr>
              <a:t>, i.e. practically unobservable, since they have the “incorrect” helicity”</a:t>
            </a:r>
          </a:p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(</a:t>
            </a:r>
            <a:r>
              <a:rPr lang="en-US" sz="3600" b="1">
                <a:ea typeface="+mn-lt"/>
                <a:cs typeface="+mn-lt"/>
              </a:rPr>
              <a:t>Bruno Pontecorvo, 1967)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5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6ED8-0427-40B3-A1A0-0CE7652A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Sterile neutrinos</a:t>
            </a:r>
            <a:endParaRPr lang="en-US" sz="32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2FF38-39BC-4F62-8552-425D9DA2E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93570"/>
            <a:ext cx="9601200" cy="28738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cs typeface="Calibri"/>
              </a:rPr>
              <a:t>With a mass of a few keV, sterile neutrinos could make up all DM</a:t>
            </a:r>
          </a:p>
          <a:p>
            <a:pPr marL="0" indent="0">
              <a:buNone/>
            </a:pPr>
            <a:endParaRPr lang="en-US" sz="1000" dirty="0">
              <a:cs typeface="Calibri"/>
            </a:endParaRPr>
          </a:p>
          <a:p>
            <a:r>
              <a:rPr lang="en-US" sz="2800" dirty="0">
                <a:cs typeface="Calibri"/>
              </a:rPr>
              <a:t>Could also solve the neutrino mass problem</a:t>
            </a:r>
            <a:endParaRPr lang="en-US" sz="28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560649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EFEDE3"/>
      </a:lt2>
      <a:accent1>
        <a:srgbClr val="EFEDE3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517</Words>
  <Application>Microsoft Macintosh PowerPoint</Application>
  <PresentationFormat>Widescreen</PresentationFormat>
  <Paragraphs>143</Paragraphs>
  <Slides>39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Cambria Math</vt:lpstr>
      <vt:lpstr>Franklin Gothic Book</vt:lpstr>
      <vt:lpstr>Crop</vt:lpstr>
      <vt:lpstr>Sterile Neutrinos</vt:lpstr>
      <vt:lpstr>Motivation</vt:lpstr>
      <vt:lpstr>Neutrinos</vt:lpstr>
      <vt:lpstr>Neutrinos</vt:lpstr>
      <vt:lpstr>Neutrinos</vt:lpstr>
      <vt:lpstr>Neutrinos</vt:lpstr>
      <vt:lpstr>Neutrinos</vt:lpstr>
      <vt:lpstr>PowerPoint Presentation</vt:lpstr>
      <vt:lpstr>Sterile neutrinos</vt:lpstr>
      <vt:lpstr>Sterile neutrinos</vt:lpstr>
      <vt:lpstr>Sterile neutrinos</vt:lpstr>
      <vt:lpstr>Sterile neutrinos</vt:lpstr>
      <vt:lpstr>Seesaw mechanism</vt:lpstr>
      <vt:lpstr>Seesaw mechanism</vt:lpstr>
      <vt:lpstr>Seesaw mechanism</vt:lpstr>
      <vt:lpstr>Production mechanisms</vt:lpstr>
      <vt:lpstr>PowerPoint Presentation</vt:lpstr>
      <vt:lpstr>Thermal production via mixing ("freeze in")​</vt:lpstr>
      <vt:lpstr>Non-resonant production</vt:lpstr>
      <vt:lpstr>PowerPoint Presentation</vt:lpstr>
      <vt:lpstr>Resonant production</vt:lpstr>
      <vt:lpstr>New gauge interactions (“freeze-out”)</vt:lpstr>
      <vt:lpstr>Non-thermal Production in the decay of heavier particles</vt:lpstr>
      <vt:lpstr>Observational evidence</vt:lpstr>
      <vt:lpstr>PowerPoint Presentation</vt:lpstr>
      <vt:lpstr>Phase space saturation</vt:lpstr>
      <vt:lpstr>Warm dark matter</vt:lpstr>
      <vt:lpstr>Lensing</vt:lpstr>
      <vt:lpstr>Lensing</vt:lpstr>
      <vt:lpstr>Lyman-α forest</vt:lpstr>
      <vt:lpstr>Photon emission &amp; the 3.5 keV line</vt:lpstr>
      <vt:lpstr>Photon emission &amp; the 3.5 keV line</vt:lpstr>
      <vt:lpstr>Significant?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Sterile Neutrinos</dc:title>
  <dc:creator>Karchev, Kosio</dc:creator>
  <cp:lastModifiedBy>Karchev, Kosio</cp:lastModifiedBy>
  <cp:revision>8</cp:revision>
  <dcterms:created xsi:type="dcterms:W3CDTF">2019-06-27T22:38:15Z</dcterms:created>
  <dcterms:modified xsi:type="dcterms:W3CDTF">2019-06-27T23:20:34Z</dcterms:modified>
</cp:coreProperties>
</file>